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1"/>
  </p:sldMasterIdLst>
  <p:notesMasterIdLst>
    <p:notesMasterId r:id="rId77"/>
  </p:notesMasterIdLst>
  <p:handoutMasterIdLst>
    <p:handoutMasterId r:id="rId78"/>
  </p:handoutMasterIdLst>
  <p:sldIdLst>
    <p:sldId id="256" r:id="rId2"/>
    <p:sldId id="257" r:id="rId3"/>
    <p:sldId id="259" r:id="rId4"/>
    <p:sldId id="263" r:id="rId5"/>
    <p:sldId id="264" r:id="rId6"/>
    <p:sldId id="278" r:id="rId7"/>
    <p:sldId id="279" r:id="rId8"/>
    <p:sldId id="266" r:id="rId9"/>
    <p:sldId id="282" r:id="rId10"/>
    <p:sldId id="280" r:id="rId11"/>
    <p:sldId id="281" r:id="rId12"/>
    <p:sldId id="262" r:id="rId13"/>
    <p:sldId id="267" r:id="rId14"/>
    <p:sldId id="301" r:id="rId15"/>
    <p:sldId id="285" r:id="rId16"/>
    <p:sldId id="283" r:id="rId17"/>
    <p:sldId id="306" r:id="rId18"/>
    <p:sldId id="307" r:id="rId19"/>
    <p:sldId id="286" r:id="rId20"/>
    <p:sldId id="287" r:id="rId21"/>
    <p:sldId id="269" r:id="rId22"/>
    <p:sldId id="272" r:id="rId23"/>
    <p:sldId id="288" r:id="rId24"/>
    <p:sldId id="303" r:id="rId25"/>
    <p:sldId id="304" r:id="rId26"/>
    <p:sldId id="305" r:id="rId27"/>
    <p:sldId id="293" r:id="rId28"/>
    <p:sldId id="294" r:id="rId29"/>
    <p:sldId id="295" r:id="rId30"/>
    <p:sldId id="270" r:id="rId31"/>
    <p:sldId id="273" r:id="rId32"/>
    <p:sldId id="271" r:id="rId33"/>
    <p:sldId id="274" r:id="rId34"/>
    <p:sldId id="276" r:id="rId35"/>
    <p:sldId id="275" r:id="rId36"/>
    <p:sldId id="296" r:id="rId37"/>
    <p:sldId id="277" r:id="rId38"/>
    <p:sldId id="325" r:id="rId39"/>
    <p:sldId id="334" r:id="rId40"/>
    <p:sldId id="337" r:id="rId41"/>
    <p:sldId id="323" r:id="rId42"/>
    <p:sldId id="324" r:id="rId43"/>
    <p:sldId id="284" r:id="rId44"/>
    <p:sldId id="315" r:id="rId45"/>
    <p:sldId id="316" r:id="rId46"/>
    <p:sldId id="317" r:id="rId47"/>
    <p:sldId id="322" r:id="rId48"/>
    <p:sldId id="318" r:id="rId49"/>
    <p:sldId id="319" r:id="rId50"/>
    <p:sldId id="320" r:id="rId51"/>
    <p:sldId id="321" r:id="rId52"/>
    <p:sldId id="335" r:id="rId53"/>
    <p:sldId id="308" r:id="rId54"/>
    <p:sldId id="309" r:id="rId55"/>
    <p:sldId id="328" r:id="rId56"/>
    <p:sldId id="330" r:id="rId57"/>
    <p:sldId id="302" r:id="rId58"/>
    <p:sldId id="329" r:id="rId59"/>
    <p:sldId id="331" r:id="rId60"/>
    <p:sldId id="326" r:id="rId61"/>
    <p:sldId id="327" r:id="rId62"/>
    <p:sldId id="332" r:id="rId63"/>
    <p:sldId id="333" r:id="rId64"/>
    <p:sldId id="292" r:id="rId65"/>
    <p:sldId id="291" r:id="rId66"/>
    <p:sldId id="336" r:id="rId67"/>
    <p:sldId id="300" r:id="rId68"/>
    <p:sldId id="297" r:id="rId69"/>
    <p:sldId id="311" r:id="rId70"/>
    <p:sldId id="312" r:id="rId71"/>
    <p:sldId id="313" r:id="rId72"/>
    <p:sldId id="314" r:id="rId73"/>
    <p:sldId id="310" r:id="rId74"/>
    <p:sldId id="298" r:id="rId75"/>
    <p:sldId id="299" r:id="rId76"/>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75">
          <p15:clr>
            <a:srgbClr val="A4A3A4"/>
          </p15:clr>
        </p15:guide>
        <p15:guide id="2" orient="horz" pos="2089">
          <p15:clr>
            <a:srgbClr val="A4A3A4"/>
          </p15:clr>
        </p15:guide>
        <p15:guide id="3" orient="horz" pos="312">
          <p15:clr>
            <a:srgbClr val="A4A3A4"/>
          </p15:clr>
        </p15:guide>
        <p15:guide id="4" orient="horz" pos="877">
          <p15:clr>
            <a:srgbClr val="A4A3A4"/>
          </p15:clr>
        </p15:guide>
        <p15:guide id="5" orient="horz" pos="268">
          <p15:clr>
            <a:srgbClr val="A4A3A4"/>
          </p15:clr>
        </p15:guide>
        <p15:guide id="6" orient="horz" pos="1608">
          <p15:clr>
            <a:srgbClr val="A4A3A4"/>
          </p15:clr>
        </p15:guide>
        <p15:guide id="7" pos="4314">
          <p15:clr>
            <a:srgbClr val="A4A3A4"/>
          </p15:clr>
        </p15:guide>
        <p15:guide id="8" pos="28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0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3" autoAdjust="0"/>
    <p:restoredTop sz="84724" autoAdjust="0"/>
  </p:normalViewPr>
  <p:slideViewPr>
    <p:cSldViewPr snapToGrid="0" snapToObjects="1">
      <p:cViewPr varScale="1">
        <p:scale>
          <a:sx n="96" d="100"/>
          <a:sy n="96" d="100"/>
        </p:scale>
        <p:origin x="1554" y="72"/>
      </p:cViewPr>
      <p:guideLst>
        <p:guide orient="horz" pos="1475"/>
        <p:guide orient="horz" pos="2089"/>
        <p:guide orient="horz" pos="312"/>
        <p:guide orient="horz" pos="877"/>
        <p:guide orient="horz" pos="268"/>
        <p:guide orient="horz" pos="1608"/>
        <p:guide pos="4314"/>
        <p:guide pos="287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8CA4E-6806-40CB-B39B-C2631FF12E7A}" type="doc">
      <dgm:prSet loTypeId="urn:microsoft.com/office/officeart/2005/8/layout/chevron2" loCatId="process" qsTypeId="urn:microsoft.com/office/officeart/2005/8/quickstyle/simple3" qsCatId="simple" csTypeId="urn:microsoft.com/office/officeart/2005/8/colors/accent0_3" csCatId="mainScheme" phldr="1"/>
      <dgm:spPr/>
      <dgm:t>
        <a:bodyPr/>
        <a:lstStyle/>
        <a:p>
          <a:endParaRPr lang="en-DE"/>
        </a:p>
      </dgm:t>
    </dgm:pt>
    <dgm:pt modelId="{61C7E5AC-9AA9-40A6-98CF-9BBECDBA8EB6}">
      <dgm:prSet phldrT="[Text]" custT="1"/>
      <dgm:spPr/>
      <dgm:t>
        <a:bodyPr/>
        <a:lstStyle/>
        <a:p>
          <a:r>
            <a:rPr lang="en-US" sz="2000" dirty="0"/>
            <a:t>Split 1</a:t>
          </a:r>
          <a:endParaRPr lang="en-DE" sz="2000" dirty="0"/>
        </a:p>
      </dgm:t>
    </dgm:pt>
    <dgm:pt modelId="{0B11955F-440A-4B5B-9623-0E0A89576C59}" type="parTrans" cxnId="{13A396D3-5D46-4EB4-AEE8-CAE882E8B22C}">
      <dgm:prSet/>
      <dgm:spPr/>
      <dgm:t>
        <a:bodyPr/>
        <a:lstStyle/>
        <a:p>
          <a:endParaRPr lang="en-DE"/>
        </a:p>
      </dgm:t>
    </dgm:pt>
    <dgm:pt modelId="{29B0FCEE-CD7E-4FCD-A649-11CB896728B0}" type="sibTrans" cxnId="{13A396D3-5D46-4EB4-AEE8-CAE882E8B22C}">
      <dgm:prSet/>
      <dgm:spPr/>
      <dgm:t>
        <a:bodyPr/>
        <a:lstStyle/>
        <a:p>
          <a:endParaRPr lang="en-DE"/>
        </a:p>
      </dgm:t>
    </dgm:pt>
    <dgm:pt modelId="{A51B6342-8402-466C-BE3D-AA3F98E35234}">
      <dgm:prSet phldrT="[Text]" custT="1"/>
      <dgm:spPr/>
      <dgm:t>
        <a:bodyPr/>
        <a:lstStyle/>
        <a:p>
          <a:r>
            <a:rPr lang="en-US" sz="2000" dirty="0"/>
            <a:t>80:20  (Ours) (used so far)</a:t>
          </a:r>
          <a:endParaRPr lang="en-DE" sz="2000" dirty="0"/>
        </a:p>
      </dgm:t>
    </dgm:pt>
    <dgm:pt modelId="{314CC5CA-22C8-4202-87C4-A5E376A8E234}" type="parTrans" cxnId="{B98026C4-09D1-4C89-810A-DDEC81605ED6}">
      <dgm:prSet/>
      <dgm:spPr/>
      <dgm:t>
        <a:bodyPr/>
        <a:lstStyle/>
        <a:p>
          <a:endParaRPr lang="en-DE"/>
        </a:p>
      </dgm:t>
    </dgm:pt>
    <dgm:pt modelId="{EF5C01AA-4B8C-4EC4-AED8-FA766704A4D5}" type="sibTrans" cxnId="{B98026C4-09D1-4C89-810A-DDEC81605ED6}">
      <dgm:prSet/>
      <dgm:spPr/>
      <dgm:t>
        <a:bodyPr/>
        <a:lstStyle/>
        <a:p>
          <a:endParaRPr lang="en-DE"/>
        </a:p>
      </dgm:t>
    </dgm:pt>
    <dgm:pt modelId="{E5029395-00B6-4D33-91CE-484A32D4EDDB}">
      <dgm:prSet phldrT="[Text]" custT="1"/>
      <dgm:spPr/>
      <dgm:t>
        <a:bodyPr/>
        <a:lstStyle/>
        <a:p>
          <a:r>
            <a:rPr lang="en-US" sz="2000" dirty="0"/>
            <a:t>No image sequence.</a:t>
          </a:r>
          <a:endParaRPr lang="en-DE" sz="2000" dirty="0"/>
        </a:p>
      </dgm:t>
    </dgm:pt>
    <dgm:pt modelId="{33EA4974-F59E-4EC4-A7D8-AF3DB4249A3A}" type="parTrans" cxnId="{7298284F-696B-463D-A164-74059E4147D5}">
      <dgm:prSet/>
      <dgm:spPr/>
      <dgm:t>
        <a:bodyPr/>
        <a:lstStyle/>
        <a:p>
          <a:endParaRPr lang="en-DE"/>
        </a:p>
      </dgm:t>
    </dgm:pt>
    <dgm:pt modelId="{14214BAB-9AC9-411A-BBEA-8B1B4083F014}" type="sibTrans" cxnId="{7298284F-696B-463D-A164-74059E4147D5}">
      <dgm:prSet/>
      <dgm:spPr/>
      <dgm:t>
        <a:bodyPr/>
        <a:lstStyle/>
        <a:p>
          <a:endParaRPr lang="en-DE"/>
        </a:p>
      </dgm:t>
    </dgm:pt>
    <dgm:pt modelId="{7E269F25-5FCF-44E7-917B-9F9512112082}">
      <dgm:prSet phldrT="[Text]" custT="1"/>
      <dgm:spPr/>
      <dgm:t>
        <a:bodyPr/>
        <a:lstStyle/>
        <a:p>
          <a:r>
            <a:rPr lang="en-US" sz="2000" dirty="0"/>
            <a:t>Split 2</a:t>
          </a:r>
          <a:endParaRPr lang="en-DE" sz="2000" dirty="0"/>
        </a:p>
      </dgm:t>
    </dgm:pt>
    <dgm:pt modelId="{AA993673-0D54-4227-8F7A-3BBF74BE5F55}" type="parTrans" cxnId="{998FEBCF-6446-427F-9D96-7E8A65D07088}">
      <dgm:prSet/>
      <dgm:spPr/>
      <dgm:t>
        <a:bodyPr/>
        <a:lstStyle/>
        <a:p>
          <a:endParaRPr lang="en-DE"/>
        </a:p>
      </dgm:t>
    </dgm:pt>
    <dgm:pt modelId="{FBEA370E-646C-4633-A528-9D58A3C206FC}" type="sibTrans" cxnId="{998FEBCF-6446-427F-9D96-7E8A65D07088}">
      <dgm:prSet/>
      <dgm:spPr/>
      <dgm:t>
        <a:bodyPr/>
        <a:lstStyle/>
        <a:p>
          <a:endParaRPr lang="en-DE"/>
        </a:p>
      </dgm:t>
    </dgm:pt>
    <dgm:pt modelId="{72AC30F7-5F23-4938-B7A9-E8C0A07123DA}">
      <dgm:prSet phldrT="[Text]" custT="1"/>
      <dgm:spPr/>
      <dgm:t>
        <a:bodyPr/>
        <a:lstStyle/>
        <a:p>
          <a:r>
            <a:rPr lang="en-US" sz="2000" dirty="0"/>
            <a:t>50:50 (less training data)</a:t>
          </a:r>
          <a:endParaRPr lang="en-DE" sz="2000" dirty="0"/>
        </a:p>
      </dgm:t>
    </dgm:pt>
    <dgm:pt modelId="{3E0F181F-D9CD-4968-ACA7-5B307B2F9E0C}" type="parTrans" cxnId="{BEA9DCF2-37C5-468A-A94E-2E14A44D32F0}">
      <dgm:prSet/>
      <dgm:spPr/>
      <dgm:t>
        <a:bodyPr/>
        <a:lstStyle/>
        <a:p>
          <a:endParaRPr lang="en-DE"/>
        </a:p>
      </dgm:t>
    </dgm:pt>
    <dgm:pt modelId="{4298D368-5F2F-444A-BEC2-8D013CC820D3}" type="sibTrans" cxnId="{BEA9DCF2-37C5-468A-A94E-2E14A44D32F0}">
      <dgm:prSet/>
      <dgm:spPr/>
      <dgm:t>
        <a:bodyPr/>
        <a:lstStyle/>
        <a:p>
          <a:endParaRPr lang="en-DE"/>
        </a:p>
      </dgm:t>
    </dgm:pt>
    <dgm:pt modelId="{2C3E8056-8374-47E2-8776-3D5557980101}">
      <dgm:prSet phldrT="[Text]" custT="1"/>
      <dgm:spPr/>
      <dgm:t>
        <a:bodyPr/>
        <a:lstStyle/>
        <a:p>
          <a:r>
            <a:rPr lang="de-DE" sz="2000" b="0" dirty="0"/>
            <a:t>Considers image sequence.</a:t>
          </a:r>
          <a:endParaRPr lang="en-DE" sz="2000" dirty="0"/>
        </a:p>
      </dgm:t>
    </dgm:pt>
    <dgm:pt modelId="{9C8578EE-270A-4880-AC7D-BE7822BC424A}" type="parTrans" cxnId="{D5AADC62-671B-4067-96FB-48002D95E928}">
      <dgm:prSet/>
      <dgm:spPr/>
      <dgm:t>
        <a:bodyPr/>
        <a:lstStyle/>
        <a:p>
          <a:endParaRPr lang="en-DE"/>
        </a:p>
      </dgm:t>
    </dgm:pt>
    <dgm:pt modelId="{CFBF870A-9E41-4C0A-9725-A589106B5D4A}" type="sibTrans" cxnId="{D5AADC62-671B-4067-96FB-48002D95E928}">
      <dgm:prSet/>
      <dgm:spPr/>
      <dgm:t>
        <a:bodyPr/>
        <a:lstStyle/>
        <a:p>
          <a:endParaRPr lang="en-DE"/>
        </a:p>
      </dgm:t>
    </dgm:pt>
    <dgm:pt modelId="{F613591D-7B1F-403F-A122-6A165DF821D0}">
      <dgm:prSet phldrT="[Text]" custT="1"/>
      <dgm:spPr/>
      <dgm:t>
        <a:bodyPr/>
        <a:lstStyle/>
        <a:p>
          <a:r>
            <a:rPr lang="en-US" sz="2000" dirty="0"/>
            <a:t>Split 3</a:t>
          </a:r>
          <a:endParaRPr lang="en-DE" sz="2000" dirty="0"/>
        </a:p>
      </dgm:t>
    </dgm:pt>
    <dgm:pt modelId="{52DC0D15-0719-4A8A-94DA-6DB51E90CB66}" type="parTrans" cxnId="{3C20D9F6-407E-4140-B070-DC40DFED9ABA}">
      <dgm:prSet/>
      <dgm:spPr/>
      <dgm:t>
        <a:bodyPr/>
        <a:lstStyle/>
        <a:p>
          <a:endParaRPr lang="en-DE"/>
        </a:p>
      </dgm:t>
    </dgm:pt>
    <dgm:pt modelId="{874B6F79-CEF7-4880-8EDC-48088783B8A2}" type="sibTrans" cxnId="{3C20D9F6-407E-4140-B070-DC40DFED9ABA}">
      <dgm:prSet/>
      <dgm:spPr/>
      <dgm:t>
        <a:bodyPr/>
        <a:lstStyle/>
        <a:p>
          <a:endParaRPr lang="en-DE"/>
        </a:p>
      </dgm:t>
    </dgm:pt>
    <dgm:pt modelId="{39D0CE48-B35C-4E35-9BF5-4BCE53CE02AE}">
      <dgm:prSet phldrT="[Text]" custT="1"/>
      <dgm:spPr/>
      <dgm:t>
        <a:bodyPr/>
        <a:lstStyle/>
        <a:p>
          <a:r>
            <a:rPr lang="en-US" sz="2000" dirty="0"/>
            <a:t>80:20  (Ours) (used further)</a:t>
          </a:r>
          <a:endParaRPr lang="en-DE" sz="2000" dirty="0"/>
        </a:p>
      </dgm:t>
    </dgm:pt>
    <dgm:pt modelId="{909610DA-2F22-4913-AA84-1B116E4C78DB}" type="parTrans" cxnId="{438B1432-0C8C-49CF-BB9E-32A22D8AB69D}">
      <dgm:prSet/>
      <dgm:spPr/>
      <dgm:t>
        <a:bodyPr/>
        <a:lstStyle/>
        <a:p>
          <a:endParaRPr lang="en-DE"/>
        </a:p>
      </dgm:t>
    </dgm:pt>
    <dgm:pt modelId="{36F1D37F-0512-4DBE-B7FD-E7081F1B6ADA}" type="sibTrans" cxnId="{438B1432-0C8C-49CF-BB9E-32A22D8AB69D}">
      <dgm:prSet/>
      <dgm:spPr/>
      <dgm:t>
        <a:bodyPr/>
        <a:lstStyle/>
        <a:p>
          <a:endParaRPr lang="en-DE"/>
        </a:p>
      </dgm:t>
    </dgm:pt>
    <dgm:pt modelId="{3AEC8FBD-860C-428C-BB63-3B24BD4B6EB1}">
      <dgm:prSet phldrT="[Text]" custT="1"/>
      <dgm:spPr/>
      <dgm:t>
        <a:bodyPr/>
        <a:lstStyle/>
        <a:p>
          <a:r>
            <a:rPr lang="de-DE" sz="2000" b="0" dirty="0"/>
            <a:t>Considers image sequence.</a:t>
          </a:r>
          <a:endParaRPr lang="en-DE" sz="2000" dirty="0"/>
        </a:p>
      </dgm:t>
    </dgm:pt>
    <dgm:pt modelId="{8A7DF000-1A2D-4C7D-B583-B9C338B95E71}" type="parTrans" cxnId="{A993750E-9F48-4EC7-89A2-088D29A3B8D2}">
      <dgm:prSet/>
      <dgm:spPr/>
      <dgm:t>
        <a:bodyPr/>
        <a:lstStyle/>
        <a:p>
          <a:endParaRPr lang="en-DE"/>
        </a:p>
      </dgm:t>
    </dgm:pt>
    <dgm:pt modelId="{AEF7BE05-231D-4E6B-A43D-BE161F1C449C}" type="sibTrans" cxnId="{A993750E-9F48-4EC7-89A2-088D29A3B8D2}">
      <dgm:prSet/>
      <dgm:spPr/>
      <dgm:t>
        <a:bodyPr/>
        <a:lstStyle/>
        <a:p>
          <a:endParaRPr lang="en-DE"/>
        </a:p>
      </dgm:t>
    </dgm:pt>
    <dgm:pt modelId="{23AE9899-0561-426F-B1B6-D2F7B4C5A6AC}" type="pres">
      <dgm:prSet presAssocID="{AB68CA4E-6806-40CB-B39B-C2631FF12E7A}" presName="linearFlow" presStyleCnt="0">
        <dgm:presLayoutVars>
          <dgm:dir/>
          <dgm:animLvl val="lvl"/>
          <dgm:resizeHandles val="exact"/>
        </dgm:presLayoutVars>
      </dgm:prSet>
      <dgm:spPr/>
    </dgm:pt>
    <dgm:pt modelId="{09069081-AC34-4477-81DB-A8E0273D03B9}" type="pres">
      <dgm:prSet presAssocID="{61C7E5AC-9AA9-40A6-98CF-9BBECDBA8EB6}" presName="composite" presStyleCnt="0"/>
      <dgm:spPr/>
    </dgm:pt>
    <dgm:pt modelId="{FBDFBBD6-2744-4AE8-919F-C3F73837D542}" type="pres">
      <dgm:prSet presAssocID="{61C7E5AC-9AA9-40A6-98CF-9BBECDBA8EB6}" presName="parentText" presStyleLbl="alignNode1" presStyleIdx="0" presStyleCnt="3">
        <dgm:presLayoutVars>
          <dgm:chMax val="1"/>
          <dgm:bulletEnabled val="1"/>
        </dgm:presLayoutVars>
      </dgm:prSet>
      <dgm:spPr/>
    </dgm:pt>
    <dgm:pt modelId="{C4837026-F0F4-43C8-8F81-A04393C3F2F9}" type="pres">
      <dgm:prSet presAssocID="{61C7E5AC-9AA9-40A6-98CF-9BBECDBA8EB6}" presName="descendantText" presStyleLbl="alignAcc1" presStyleIdx="0" presStyleCnt="3">
        <dgm:presLayoutVars>
          <dgm:bulletEnabled val="1"/>
        </dgm:presLayoutVars>
      </dgm:prSet>
      <dgm:spPr/>
    </dgm:pt>
    <dgm:pt modelId="{F6DFA49D-D76D-4C28-802D-2AA736B4EE7F}" type="pres">
      <dgm:prSet presAssocID="{29B0FCEE-CD7E-4FCD-A649-11CB896728B0}" presName="sp" presStyleCnt="0"/>
      <dgm:spPr/>
    </dgm:pt>
    <dgm:pt modelId="{48928EC2-499E-4B25-B175-F4910D00EC2D}" type="pres">
      <dgm:prSet presAssocID="{7E269F25-5FCF-44E7-917B-9F9512112082}" presName="composite" presStyleCnt="0"/>
      <dgm:spPr/>
    </dgm:pt>
    <dgm:pt modelId="{55D58F41-7DA8-4C1E-9A8E-AA31B78779AF}" type="pres">
      <dgm:prSet presAssocID="{7E269F25-5FCF-44E7-917B-9F9512112082}" presName="parentText" presStyleLbl="alignNode1" presStyleIdx="1" presStyleCnt="3">
        <dgm:presLayoutVars>
          <dgm:chMax val="1"/>
          <dgm:bulletEnabled val="1"/>
        </dgm:presLayoutVars>
      </dgm:prSet>
      <dgm:spPr/>
    </dgm:pt>
    <dgm:pt modelId="{C59525E2-3DB4-4DF8-9227-2A8BB094E899}" type="pres">
      <dgm:prSet presAssocID="{7E269F25-5FCF-44E7-917B-9F9512112082}" presName="descendantText" presStyleLbl="alignAcc1" presStyleIdx="1" presStyleCnt="3">
        <dgm:presLayoutVars>
          <dgm:bulletEnabled val="1"/>
        </dgm:presLayoutVars>
      </dgm:prSet>
      <dgm:spPr/>
    </dgm:pt>
    <dgm:pt modelId="{409E9501-8FBC-42BF-A0AD-FD043DD3B62D}" type="pres">
      <dgm:prSet presAssocID="{FBEA370E-646C-4633-A528-9D58A3C206FC}" presName="sp" presStyleCnt="0"/>
      <dgm:spPr/>
    </dgm:pt>
    <dgm:pt modelId="{FC35C062-F27C-4265-BCA6-A3686061BF1B}" type="pres">
      <dgm:prSet presAssocID="{F613591D-7B1F-403F-A122-6A165DF821D0}" presName="composite" presStyleCnt="0"/>
      <dgm:spPr/>
    </dgm:pt>
    <dgm:pt modelId="{296B51BA-9645-451B-A30F-94DDDD55DF8B}" type="pres">
      <dgm:prSet presAssocID="{F613591D-7B1F-403F-A122-6A165DF821D0}" presName="parentText" presStyleLbl="alignNode1" presStyleIdx="2" presStyleCnt="3">
        <dgm:presLayoutVars>
          <dgm:chMax val="1"/>
          <dgm:bulletEnabled val="1"/>
        </dgm:presLayoutVars>
      </dgm:prSet>
      <dgm:spPr/>
    </dgm:pt>
    <dgm:pt modelId="{E19F7562-B893-42AE-A106-A5F74983300F}" type="pres">
      <dgm:prSet presAssocID="{F613591D-7B1F-403F-A122-6A165DF821D0}" presName="descendantText" presStyleLbl="alignAcc1" presStyleIdx="2" presStyleCnt="3">
        <dgm:presLayoutVars>
          <dgm:bulletEnabled val="1"/>
        </dgm:presLayoutVars>
      </dgm:prSet>
      <dgm:spPr/>
    </dgm:pt>
  </dgm:ptLst>
  <dgm:cxnLst>
    <dgm:cxn modelId="{A494770B-48B9-4E5F-B589-06618A477C15}" type="presOf" srcId="{61C7E5AC-9AA9-40A6-98CF-9BBECDBA8EB6}" destId="{FBDFBBD6-2744-4AE8-919F-C3F73837D542}" srcOrd="0" destOrd="0" presId="urn:microsoft.com/office/officeart/2005/8/layout/chevron2"/>
    <dgm:cxn modelId="{A993750E-9F48-4EC7-89A2-088D29A3B8D2}" srcId="{F613591D-7B1F-403F-A122-6A165DF821D0}" destId="{3AEC8FBD-860C-428C-BB63-3B24BD4B6EB1}" srcOrd="1" destOrd="0" parTransId="{8A7DF000-1A2D-4C7D-B583-B9C338B95E71}" sibTransId="{AEF7BE05-231D-4E6B-A43D-BE161F1C449C}"/>
    <dgm:cxn modelId="{19954012-5921-4EB4-B9BC-66D84F96165D}" type="presOf" srcId="{2C3E8056-8374-47E2-8776-3D5557980101}" destId="{C59525E2-3DB4-4DF8-9227-2A8BB094E899}" srcOrd="0" destOrd="1" presId="urn:microsoft.com/office/officeart/2005/8/layout/chevron2"/>
    <dgm:cxn modelId="{438B1432-0C8C-49CF-BB9E-32A22D8AB69D}" srcId="{F613591D-7B1F-403F-A122-6A165DF821D0}" destId="{39D0CE48-B35C-4E35-9BF5-4BCE53CE02AE}" srcOrd="0" destOrd="0" parTransId="{909610DA-2F22-4913-AA84-1B116E4C78DB}" sibTransId="{36F1D37F-0512-4DBE-B7FD-E7081F1B6ADA}"/>
    <dgm:cxn modelId="{9806D237-00EE-4E84-91B2-1A0CD4D2A636}" type="presOf" srcId="{72AC30F7-5F23-4938-B7A9-E8C0A07123DA}" destId="{C59525E2-3DB4-4DF8-9227-2A8BB094E899}" srcOrd="0" destOrd="0" presId="urn:microsoft.com/office/officeart/2005/8/layout/chevron2"/>
    <dgm:cxn modelId="{4C175C3E-B6F3-4708-953D-56A08D157AD9}" type="presOf" srcId="{39D0CE48-B35C-4E35-9BF5-4BCE53CE02AE}" destId="{E19F7562-B893-42AE-A106-A5F74983300F}" srcOrd="0" destOrd="0" presId="urn:microsoft.com/office/officeart/2005/8/layout/chevron2"/>
    <dgm:cxn modelId="{D5AADC62-671B-4067-96FB-48002D95E928}" srcId="{7E269F25-5FCF-44E7-917B-9F9512112082}" destId="{2C3E8056-8374-47E2-8776-3D5557980101}" srcOrd="1" destOrd="0" parTransId="{9C8578EE-270A-4880-AC7D-BE7822BC424A}" sibTransId="{CFBF870A-9E41-4C0A-9725-A589106B5D4A}"/>
    <dgm:cxn modelId="{51FF5063-6729-4A20-8C17-78209A8962D2}" type="presOf" srcId="{A51B6342-8402-466C-BE3D-AA3F98E35234}" destId="{C4837026-F0F4-43C8-8F81-A04393C3F2F9}" srcOrd="0" destOrd="0" presId="urn:microsoft.com/office/officeart/2005/8/layout/chevron2"/>
    <dgm:cxn modelId="{7298284F-696B-463D-A164-74059E4147D5}" srcId="{61C7E5AC-9AA9-40A6-98CF-9BBECDBA8EB6}" destId="{E5029395-00B6-4D33-91CE-484A32D4EDDB}" srcOrd="1" destOrd="0" parTransId="{33EA4974-F59E-4EC4-A7D8-AF3DB4249A3A}" sibTransId="{14214BAB-9AC9-411A-BBEA-8B1B4083F014}"/>
    <dgm:cxn modelId="{35103172-F76E-4D03-B56F-9B34665847B1}" type="presOf" srcId="{E5029395-00B6-4D33-91CE-484A32D4EDDB}" destId="{C4837026-F0F4-43C8-8F81-A04393C3F2F9}" srcOrd="0" destOrd="1" presId="urn:microsoft.com/office/officeart/2005/8/layout/chevron2"/>
    <dgm:cxn modelId="{0430B55A-FB46-4879-B25C-453DBCD09DFA}" type="presOf" srcId="{3AEC8FBD-860C-428C-BB63-3B24BD4B6EB1}" destId="{E19F7562-B893-42AE-A106-A5F74983300F}" srcOrd="0" destOrd="1" presId="urn:microsoft.com/office/officeart/2005/8/layout/chevron2"/>
    <dgm:cxn modelId="{CE024C93-F2EE-4D47-B423-001B39B9A134}" type="presOf" srcId="{F613591D-7B1F-403F-A122-6A165DF821D0}" destId="{296B51BA-9645-451B-A30F-94DDDD55DF8B}" srcOrd="0" destOrd="0" presId="urn:microsoft.com/office/officeart/2005/8/layout/chevron2"/>
    <dgm:cxn modelId="{B98026C4-09D1-4C89-810A-DDEC81605ED6}" srcId="{61C7E5AC-9AA9-40A6-98CF-9BBECDBA8EB6}" destId="{A51B6342-8402-466C-BE3D-AA3F98E35234}" srcOrd="0" destOrd="0" parTransId="{314CC5CA-22C8-4202-87C4-A5E376A8E234}" sibTransId="{EF5C01AA-4B8C-4EC4-AED8-FA766704A4D5}"/>
    <dgm:cxn modelId="{FE06A7CF-CC50-4E1F-B2E7-BF6952D92889}" type="presOf" srcId="{7E269F25-5FCF-44E7-917B-9F9512112082}" destId="{55D58F41-7DA8-4C1E-9A8E-AA31B78779AF}" srcOrd="0" destOrd="0" presId="urn:microsoft.com/office/officeart/2005/8/layout/chevron2"/>
    <dgm:cxn modelId="{998FEBCF-6446-427F-9D96-7E8A65D07088}" srcId="{AB68CA4E-6806-40CB-B39B-C2631FF12E7A}" destId="{7E269F25-5FCF-44E7-917B-9F9512112082}" srcOrd="1" destOrd="0" parTransId="{AA993673-0D54-4227-8F7A-3BBF74BE5F55}" sibTransId="{FBEA370E-646C-4633-A528-9D58A3C206FC}"/>
    <dgm:cxn modelId="{13A396D3-5D46-4EB4-AEE8-CAE882E8B22C}" srcId="{AB68CA4E-6806-40CB-B39B-C2631FF12E7A}" destId="{61C7E5AC-9AA9-40A6-98CF-9BBECDBA8EB6}" srcOrd="0" destOrd="0" parTransId="{0B11955F-440A-4B5B-9623-0E0A89576C59}" sibTransId="{29B0FCEE-CD7E-4FCD-A649-11CB896728B0}"/>
    <dgm:cxn modelId="{6C2B64D5-BF50-4C7B-B27F-78F9DF1EE31F}" type="presOf" srcId="{AB68CA4E-6806-40CB-B39B-C2631FF12E7A}" destId="{23AE9899-0561-426F-B1B6-D2F7B4C5A6AC}" srcOrd="0" destOrd="0" presId="urn:microsoft.com/office/officeart/2005/8/layout/chevron2"/>
    <dgm:cxn modelId="{BEA9DCF2-37C5-468A-A94E-2E14A44D32F0}" srcId="{7E269F25-5FCF-44E7-917B-9F9512112082}" destId="{72AC30F7-5F23-4938-B7A9-E8C0A07123DA}" srcOrd="0" destOrd="0" parTransId="{3E0F181F-D9CD-4968-ACA7-5B307B2F9E0C}" sibTransId="{4298D368-5F2F-444A-BEC2-8D013CC820D3}"/>
    <dgm:cxn modelId="{3C20D9F6-407E-4140-B070-DC40DFED9ABA}" srcId="{AB68CA4E-6806-40CB-B39B-C2631FF12E7A}" destId="{F613591D-7B1F-403F-A122-6A165DF821D0}" srcOrd="2" destOrd="0" parTransId="{52DC0D15-0719-4A8A-94DA-6DB51E90CB66}" sibTransId="{874B6F79-CEF7-4880-8EDC-48088783B8A2}"/>
    <dgm:cxn modelId="{6BD99217-6BEC-4CA5-9212-E6DB84250314}" type="presParOf" srcId="{23AE9899-0561-426F-B1B6-D2F7B4C5A6AC}" destId="{09069081-AC34-4477-81DB-A8E0273D03B9}" srcOrd="0" destOrd="0" presId="urn:microsoft.com/office/officeart/2005/8/layout/chevron2"/>
    <dgm:cxn modelId="{D5E622BF-8B5F-4AFC-9115-CE0BC4CB4CE9}" type="presParOf" srcId="{09069081-AC34-4477-81DB-A8E0273D03B9}" destId="{FBDFBBD6-2744-4AE8-919F-C3F73837D542}" srcOrd="0" destOrd="0" presId="urn:microsoft.com/office/officeart/2005/8/layout/chevron2"/>
    <dgm:cxn modelId="{7E1AF708-5504-4AF5-92CE-470C261B6469}" type="presParOf" srcId="{09069081-AC34-4477-81DB-A8E0273D03B9}" destId="{C4837026-F0F4-43C8-8F81-A04393C3F2F9}" srcOrd="1" destOrd="0" presId="urn:microsoft.com/office/officeart/2005/8/layout/chevron2"/>
    <dgm:cxn modelId="{F30F950D-7830-4E4E-9BE7-3B6E0AF0A90D}" type="presParOf" srcId="{23AE9899-0561-426F-B1B6-D2F7B4C5A6AC}" destId="{F6DFA49D-D76D-4C28-802D-2AA736B4EE7F}" srcOrd="1" destOrd="0" presId="urn:microsoft.com/office/officeart/2005/8/layout/chevron2"/>
    <dgm:cxn modelId="{D32756BD-21A8-4676-B18F-B3E541715AC7}" type="presParOf" srcId="{23AE9899-0561-426F-B1B6-D2F7B4C5A6AC}" destId="{48928EC2-499E-4B25-B175-F4910D00EC2D}" srcOrd="2" destOrd="0" presId="urn:microsoft.com/office/officeart/2005/8/layout/chevron2"/>
    <dgm:cxn modelId="{81CE16C0-A141-47F2-8E79-E7806D7F43D8}" type="presParOf" srcId="{48928EC2-499E-4B25-B175-F4910D00EC2D}" destId="{55D58F41-7DA8-4C1E-9A8E-AA31B78779AF}" srcOrd="0" destOrd="0" presId="urn:microsoft.com/office/officeart/2005/8/layout/chevron2"/>
    <dgm:cxn modelId="{4B03B916-043F-4968-8C13-CEBA386D1874}" type="presParOf" srcId="{48928EC2-499E-4B25-B175-F4910D00EC2D}" destId="{C59525E2-3DB4-4DF8-9227-2A8BB094E899}" srcOrd="1" destOrd="0" presId="urn:microsoft.com/office/officeart/2005/8/layout/chevron2"/>
    <dgm:cxn modelId="{5FD0A492-22B4-44D6-8CBC-02164D8BC1E2}" type="presParOf" srcId="{23AE9899-0561-426F-B1B6-D2F7B4C5A6AC}" destId="{409E9501-8FBC-42BF-A0AD-FD043DD3B62D}" srcOrd="3" destOrd="0" presId="urn:microsoft.com/office/officeart/2005/8/layout/chevron2"/>
    <dgm:cxn modelId="{912DC84B-F85F-488C-862F-AF1838565B0C}" type="presParOf" srcId="{23AE9899-0561-426F-B1B6-D2F7B4C5A6AC}" destId="{FC35C062-F27C-4265-BCA6-A3686061BF1B}" srcOrd="4" destOrd="0" presId="urn:microsoft.com/office/officeart/2005/8/layout/chevron2"/>
    <dgm:cxn modelId="{2433D32E-40C4-4DF8-8DD4-A277D84E6300}" type="presParOf" srcId="{FC35C062-F27C-4265-BCA6-A3686061BF1B}" destId="{296B51BA-9645-451B-A30F-94DDDD55DF8B}" srcOrd="0" destOrd="0" presId="urn:microsoft.com/office/officeart/2005/8/layout/chevron2"/>
    <dgm:cxn modelId="{81299430-216B-4DEB-B96A-5177179DD85A}" type="presParOf" srcId="{FC35C062-F27C-4265-BCA6-A3686061BF1B}" destId="{E19F7562-B893-42AE-A106-A5F74983300F}"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6A4A69-830A-40A3-B746-EF503128481C}" type="doc">
      <dgm:prSet loTypeId="urn:microsoft.com/office/officeart/2005/8/layout/process4" loCatId="process" qsTypeId="urn:microsoft.com/office/officeart/2005/8/quickstyle/simple3" qsCatId="simple" csTypeId="urn:microsoft.com/office/officeart/2005/8/colors/accent0_3" csCatId="mainScheme" phldr="1"/>
      <dgm:spPr/>
      <dgm:t>
        <a:bodyPr/>
        <a:lstStyle/>
        <a:p>
          <a:endParaRPr lang="en-DE"/>
        </a:p>
      </dgm:t>
    </dgm:pt>
    <dgm:pt modelId="{8A6CED1E-25E7-4600-A1B5-BEE221533864}">
      <dgm:prSet phldrT="[Text]" custT="1"/>
      <dgm:spPr/>
      <dgm:t>
        <a:bodyPr/>
        <a:lstStyle/>
        <a:p>
          <a:r>
            <a:rPr lang="en-US" sz="2000" dirty="0"/>
            <a:t>Overfitting challenge on split 3.</a:t>
          </a:r>
          <a:endParaRPr lang="en-DE" sz="2000" dirty="0"/>
        </a:p>
      </dgm:t>
    </dgm:pt>
    <dgm:pt modelId="{41BBC82C-4DE2-4142-9B07-D1D4781334C0}" type="parTrans" cxnId="{B2FA7563-8166-46BD-8FDE-69622E980BF6}">
      <dgm:prSet/>
      <dgm:spPr/>
      <dgm:t>
        <a:bodyPr/>
        <a:lstStyle/>
        <a:p>
          <a:endParaRPr lang="en-DE"/>
        </a:p>
      </dgm:t>
    </dgm:pt>
    <dgm:pt modelId="{396F7E41-D51A-47AF-86FB-67E242C69E08}" type="sibTrans" cxnId="{B2FA7563-8166-46BD-8FDE-69622E980BF6}">
      <dgm:prSet/>
      <dgm:spPr/>
      <dgm:t>
        <a:bodyPr/>
        <a:lstStyle/>
        <a:p>
          <a:endParaRPr lang="en-DE"/>
        </a:p>
      </dgm:t>
    </dgm:pt>
    <dgm:pt modelId="{DD08D34C-8BF9-4493-B7A3-35E9C18FFF21}">
      <dgm:prSet phldrT="[Text]" custT="1"/>
      <dgm:spPr/>
      <dgm:t>
        <a:bodyPr/>
        <a:lstStyle/>
        <a:p>
          <a:r>
            <a:rPr lang="en-US" sz="2000" dirty="0"/>
            <a:t>Training on bigger dataset</a:t>
          </a:r>
          <a:endParaRPr lang="en-DE" sz="2000" dirty="0"/>
        </a:p>
      </dgm:t>
    </dgm:pt>
    <dgm:pt modelId="{682E07CA-76E3-45E0-BC9E-A2B811AC70CD}" type="parTrans" cxnId="{60B8C6DA-528E-4075-8F1D-5D00BACD2121}">
      <dgm:prSet/>
      <dgm:spPr/>
      <dgm:t>
        <a:bodyPr/>
        <a:lstStyle/>
        <a:p>
          <a:endParaRPr lang="en-DE"/>
        </a:p>
      </dgm:t>
    </dgm:pt>
    <dgm:pt modelId="{C8D2B9C0-991D-45C6-A1F9-1C9D754B81F7}" type="sibTrans" cxnId="{60B8C6DA-528E-4075-8F1D-5D00BACD2121}">
      <dgm:prSet/>
      <dgm:spPr/>
      <dgm:t>
        <a:bodyPr/>
        <a:lstStyle/>
        <a:p>
          <a:endParaRPr lang="en-DE"/>
        </a:p>
      </dgm:t>
    </dgm:pt>
    <dgm:pt modelId="{467ECDAD-0222-4681-985A-73C2F8C40986}">
      <dgm:prSet phldrT="[Text]" custT="1"/>
      <dgm:spPr/>
      <dgm:t>
        <a:bodyPr/>
        <a:lstStyle/>
        <a:p>
          <a:r>
            <a:rPr lang="en-US" sz="2000" dirty="0"/>
            <a:t>Possible Solutions: L1, L2 Reg., Weight decay, Auxiliary Loss, Dropout, Data Augmentation (not effective) </a:t>
          </a:r>
          <a:endParaRPr lang="en-DE" sz="2000" dirty="0"/>
        </a:p>
      </dgm:t>
    </dgm:pt>
    <dgm:pt modelId="{DEC4F7A9-57BE-451F-BB7C-748F4AF6AA48}" type="sibTrans" cxnId="{FF2374ED-9292-4946-9877-1018C3F3B233}">
      <dgm:prSet/>
      <dgm:spPr/>
      <dgm:t>
        <a:bodyPr/>
        <a:lstStyle/>
        <a:p>
          <a:endParaRPr lang="en-DE"/>
        </a:p>
      </dgm:t>
    </dgm:pt>
    <dgm:pt modelId="{3C579B31-94E6-42C8-ACA1-5FB15B127165}" type="parTrans" cxnId="{FF2374ED-9292-4946-9877-1018C3F3B233}">
      <dgm:prSet/>
      <dgm:spPr/>
      <dgm:t>
        <a:bodyPr/>
        <a:lstStyle/>
        <a:p>
          <a:endParaRPr lang="en-DE"/>
        </a:p>
      </dgm:t>
    </dgm:pt>
    <dgm:pt modelId="{9293E39C-0A27-4D01-BC22-1810A700A2FA}">
      <dgm:prSet phldrT="[Text]" custT="1"/>
      <dgm:spPr/>
      <dgm:t>
        <a:bodyPr/>
        <a:lstStyle/>
        <a:p>
          <a:r>
            <a:rPr lang="en-US" sz="2000" dirty="0"/>
            <a:t>Model pre-training</a:t>
          </a:r>
          <a:endParaRPr lang="en-DE" sz="2000" dirty="0"/>
        </a:p>
      </dgm:t>
    </dgm:pt>
    <dgm:pt modelId="{83341863-CB1D-48CB-B79C-BAAEC2AC2CA6}" type="sibTrans" cxnId="{033E2678-E16B-436E-84CA-42EA33FF49D8}">
      <dgm:prSet/>
      <dgm:spPr/>
      <dgm:t>
        <a:bodyPr/>
        <a:lstStyle/>
        <a:p>
          <a:endParaRPr lang="en-DE"/>
        </a:p>
      </dgm:t>
    </dgm:pt>
    <dgm:pt modelId="{D94E98AD-B1A7-4CCE-A98B-B31590686B10}" type="parTrans" cxnId="{033E2678-E16B-436E-84CA-42EA33FF49D8}">
      <dgm:prSet/>
      <dgm:spPr/>
      <dgm:t>
        <a:bodyPr/>
        <a:lstStyle/>
        <a:p>
          <a:endParaRPr lang="en-DE"/>
        </a:p>
      </dgm:t>
    </dgm:pt>
    <dgm:pt modelId="{F18F8DF1-E8B1-4008-AB27-15E9A55EBC37}">
      <dgm:prSet phldrT="[Text]" custT="1"/>
      <dgm:spPr/>
      <dgm:t>
        <a:bodyPr/>
        <a:lstStyle/>
        <a:p>
          <a:r>
            <a:rPr lang="en-US" sz="2000" dirty="0"/>
            <a:t>Pre-training on </a:t>
          </a:r>
          <a:r>
            <a:rPr lang="en-US" sz="2000" dirty="0" err="1"/>
            <a:t>NuScenes</a:t>
          </a:r>
          <a:r>
            <a:rPr lang="en-US" sz="2000" dirty="0"/>
            <a:t> dataset (34k images). </a:t>
          </a:r>
        </a:p>
        <a:p>
          <a:r>
            <a:rPr lang="en-US" sz="2000" dirty="0"/>
            <a:t>Fine tuning on </a:t>
          </a:r>
          <a:r>
            <a:rPr lang="en-US" sz="2000" dirty="0" err="1"/>
            <a:t>Kitti</a:t>
          </a:r>
          <a:r>
            <a:rPr lang="en-US" sz="2000" dirty="0"/>
            <a:t> dataset (split 3).</a:t>
          </a:r>
        </a:p>
        <a:p>
          <a:r>
            <a:rPr lang="en-US" sz="2000" dirty="0"/>
            <a:t>Evaluation using </a:t>
          </a:r>
          <a:r>
            <a:rPr lang="en-US" sz="2000" dirty="0" err="1"/>
            <a:t>Kitti</a:t>
          </a:r>
          <a:r>
            <a:rPr lang="en-US" sz="2000" dirty="0"/>
            <a:t> evaluator on both datasets.</a:t>
          </a:r>
          <a:endParaRPr lang="en-DE" sz="2000" dirty="0"/>
        </a:p>
      </dgm:t>
    </dgm:pt>
    <dgm:pt modelId="{B1F0BA6D-9F94-4732-8B9A-4ACB7EE85923}" type="sibTrans" cxnId="{039EC505-3144-4DB1-925D-70D15ABAF011}">
      <dgm:prSet/>
      <dgm:spPr/>
      <dgm:t>
        <a:bodyPr/>
        <a:lstStyle/>
        <a:p>
          <a:endParaRPr lang="en-DE"/>
        </a:p>
      </dgm:t>
    </dgm:pt>
    <dgm:pt modelId="{76E41728-D12C-457B-A7FD-ED9C326B5BB5}" type="parTrans" cxnId="{039EC505-3144-4DB1-925D-70D15ABAF011}">
      <dgm:prSet/>
      <dgm:spPr/>
      <dgm:t>
        <a:bodyPr/>
        <a:lstStyle/>
        <a:p>
          <a:endParaRPr lang="en-DE"/>
        </a:p>
      </dgm:t>
    </dgm:pt>
    <dgm:pt modelId="{19286E70-6CA7-40EA-ADBF-3047BBE84360}" type="pres">
      <dgm:prSet presAssocID="{746A4A69-830A-40A3-B746-EF503128481C}" presName="Name0" presStyleCnt="0">
        <dgm:presLayoutVars>
          <dgm:dir/>
          <dgm:animLvl val="lvl"/>
          <dgm:resizeHandles val="exact"/>
        </dgm:presLayoutVars>
      </dgm:prSet>
      <dgm:spPr/>
    </dgm:pt>
    <dgm:pt modelId="{92C735D1-A575-4985-B46B-680014BE5C74}" type="pres">
      <dgm:prSet presAssocID="{F18F8DF1-E8B1-4008-AB27-15E9A55EBC37}" presName="boxAndChildren" presStyleCnt="0"/>
      <dgm:spPr/>
    </dgm:pt>
    <dgm:pt modelId="{6FC810BD-2298-48F3-91A2-01E5BCD5FBEF}" type="pres">
      <dgm:prSet presAssocID="{F18F8DF1-E8B1-4008-AB27-15E9A55EBC37}" presName="parentTextBox" presStyleLbl="node1" presStyleIdx="0" presStyleCnt="3"/>
      <dgm:spPr/>
    </dgm:pt>
    <dgm:pt modelId="{85625E50-BB2B-4439-AF69-88D6B45CD71B}" type="pres">
      <dgm:prSet presAssocID="{DEC4F7A9-57BE-451F-BB7C-748F4AF6AA48}" presName="sp" presStyleCnt="0"/>
      <dgm:spPr/>
    </dgm:pt>
    <dgm:pt modelId="{EBE09C50-92AB-4688-A74F-DEFBAFF7542A}" type="pres">
      <dgm:prSet presAssocID="{467ECDAD-0222-4681-985A-73C2F8C40986}" presName="arrowAndChildren" presStyleCnt="0"/>
      <dgm:spPr/>
    </dgm:pt>
    <dgm:pt modelId="{047E03CC-AFA3-4EC8-9913-CB5C5A77F35A}" type="pres">
      <dgm:prSet presAssocID="{467ECDAD-0222-4681-985A-73C2F8C40986}" presName="parentTextArrow" presStyleLbl="node1" presStyleIdx="0" presStyleCnt="3"/>
      <dgm:spPr/>
    </dgm:pt>
    <dgm:pt modelId="{CF5D9B36-03F8-4A71-857E-1170830E3011}" type="pres">
      <dgm:prSet presAssocID="{467ECDAD-0222-4681-985A-73C2F8C40986}" presName="arrow" presStyleLbl="node1" presStyleIdx="1" presStyleCnt="3"/>
      <dgm:spPr/>
    </dgm:pt>
    <dgm:pt modelId="{C5BB98CF-B21E-4D27-8B4C-5639A48309F1}" type="pres">
      <dgm:prSet presAssocID="{467ECDAD-0222-4681-985A-73C2F8C40986}" presName="descendantArrow" presStyleCnt="0"/>
      <dgm:spPr/>
    </dgm:pt>
    <dgm:pt modelId="{31FBC7FB-7387-476D-8D85-EF143BAFBEFA}" type="pres">
      <dgm:prSet presAssocID="{DD08D34C-8BF9-4493-B7A3-35E9C18FFF21}" presName="childTextArrow" presStyleLbl="fgAccFollowNode1" presStyleIdx="0" presStyleCnt="2" custLinFactNeighborX="306" custLinFactNeighborY="-4410">
        <dgm:presLayoutVars>
          <dgm:bulletEnabled val="1"/>
        </dgm:presLayoutVars>
      </dgm:prSet>
      <dgm:spPr/>
    </dgm:pt>
    <dgm:pt modelId="{1FFD591C-F368-40E8-A6C1-01C23E4734B6}" type="pres">
      <dgm:prSet presAssocID="{9293E39C-0A27-4D01-BC22-1810A700A2FA}" presName="childTextArrow" presStyleLbl="fgAccFollowNode1" presStyleIdx="1" presStyleCnt="2" custLinFactNeighborX="-630" custLinFactNeighborY="-4410">
        <dgm:presLayoutVars>
          <dgm:bulletEnabled val="1"/>
        </dgm:presLayoutVars>
      </dgm:prSet>
      <dgm:spPr/>
    </dgm:pt>
    <dgm:pt modelId="{D5DFCA1F-9F11-4B20-A21E-86C4150F6F1B}" type="pres">
      <dgm:prSet presAssocID="{396F7E41-D51A-47AF-86FB-67E242C69E08}" presName="sp" presStyleCnt="0"/>
      <dgm:spPr/>
    </dgm:pt>
    <dgm:pt modelId="{0348FDE3-C568-4504-94A5-27B482B7E318}" type="pres">
      <dgm:prSet presAssocID="{8A6CED1E-25E7-4600-A1B5-BEE221533864}" presName="arrowAndChildren" presStyleCnt="0"/>
      <dgm:spPr/>
    </dgm:pt>
    <dgm:pt modelId="{5E758664-25E0-4958-876E-F191236E37BB}" type="pres">
      <dgm:prSet presAssocID="{8A6CED1E-25E7-4600-A1B5-BEE221533864}" presName="parentTextArrow" presStyleLbl="node1" presStyleIdx="2" presStyleCnt="3" custLinFactNeighborY="-46"/>
      <dgm:spPr/>
    </dgm:pt>
  </dgm:ptLst>
  <dgm:cxnLst>
    <dgm:cxn modelId="{039EC505-3144-4DB1-925D-70D15ABAF011}" srcId="{746A4A69-830A-40A3-B746-EF503128481C}" destId="{F18F8DF1-E8B1-4008-AB27-15E9A55EBC37}" srcOrd="2" destOrd="0" parTransId="{76E41728-D12C-457B-A7FD-ED9C326B5BB5}" sibTransId="{B1F0BA6D-9F94-4732-8B9A-4ACB7EE85923}"/>
    <dgm:cxn modelId="{28B0D41E-B7A5-48A0-BD8F-E5B915EA8DEA}" type="presOf" srcId="{467ECDAD-0222-4681-985A-73C2F8C40986}" destId="{CF5D9B36-03F8-4A71-857E-1170830E3011}" srcOrd="1" destOrd="0" presId="urn:microsoft.com/office/officeart/2005/8/layout/process4"/>
    <dgm:cxn modelId="{5CAEBC33-0988-457A-BB50-6638C7226AC7}" type="presOf" srcId="{467ECDAD-0222-4681-985A-73C2F8C40986}" destId="{047E03CC-AFA3-4EC8-9913-CB5C5A77F35A}" srcOrd="0" destOrd="0" presId="urn:microsoft.com/office/officeart/2005/8/layout/process4"/>
    <dgm:cxn modelId="{7FE94A5E-FFFA-43FF-A339-9646BCA09736}" type="presOf" srcId="{746A4A69-830A-40A3-B746-EF503128481C}" destId="{19286E70-6CA7-40EA-ADBF-3047BBE84360}" srcOrd="0" destOrd="0" presId="urn:microsoft.com/office/officeart/2005/8/layout/process4"/>
    <dgm:cxn modelId="{B2FA7563-8166-46BD-8FDE-69622E980BF6}" srcId="{746A4A69-830A-40A3-B746-EF503128481C}" destId="{8A6CED1E-25E7-4600-A1B5-BEE221533864}" srcOrd="0" destOrd="0" parTransId="{41BBC82C-4DE2-4142-9B07-D1D4781334C0}" sibTransId="{396F7E41-D51A-47AF-86FB-67E242C69E08}"/>
    <dgm:cxn modelId="{CB922249-EB23-49EF-B36D-C951E49F83ED}" type="presOf" srcId="{DD08D34C-8BF9-4493-B7A3-35E9C18FFF21}" destId="{31FBC7FB-7387-476D-8D85-EF143BAFBEFA}" srcOrd="0" destOrd="0" presId="urn:microsoft.com/office/officeart/2005/8/layout/process4"/>
    <dgm:cxn modelId="{9B765A6D-0440-48E7-8398-6DB7607966D1}" type="presOf" srcId="{8A6CED1E-25E7-4600-A1B5-BEE221533864}" destId="{5E758664-25E0-4958-876E-F191236E37BB}" srcOrd="0" destOrd="0" presId="urn:microsoft.com/office/officeart/2005/8/layout/process4"/>
    <dgm:cxn modelId="{033E2678-E16B-436E-84CA-42EA33FF49D8}" srcId="{467ECDAD-0222-4681-985A-73C2F8C40986}" destId="{9293E39C-0A27-4D01-BC22-1810A700A2FA}" srcOrd="1" destOrd="0" parTransId="{D94E98AD-B1A7-4CCE-A98B-B31590686B10}" sibTransId="{83341863-CB1D-48CB-B79C-BAAEC2AC2CA6}"/>
    <dgm:cxn modelId="{B5346785-84CF-47A8-9650-11079EE33F8C}" type="presOf" srcId="{9293E39C-0A27-4D01-BC22-1810A700A2FA}" destId="{1FFD591C-F368-40E8-A6C1-01C23E4734B6}" srcOrd="0" destOrd="0" presId="urn:microsoft.com/office/officeart/2005/8/layout/process4"/>
    <dgm:cxn modelId="{4E7D61CD-A539-4CFE-90AE-315358851627}" type="presOf" srcId="{F18F8DF1-E8B1-4008-AB27-15E9A55EBC37}" destId="{6FC810BD-2298-48F3-91A2-01E5BCD5FBEF}" srcOrd="0" destOrd="0" presId="urn:microsoft.com/office/officeart/2005/8/layout/process4"/>
    <dgm:cxn modelId="{60B8C6DA-528E-4075-8F1D-5D00BACD2121}" srcId="{467ECDAD-0222-4681-985A-73C2F8C40986}" destId="{DD08D34C-8BF9-4493-B7A3-35E9C18FFF21}" srcOrd="0" destOrd="0" parTransId="{682E07CA-76E3-45E0-BC9E-A2B811AC70CD}" sibTransId="{C8D2B9C0-991D-45C6-A1F9-1C9D754B81F7}"/>
    <dgm:cxn modelId="{FF2374ED-9292-4946-9877-1018C3F3B233}" srcId="{746A4A69-830A-40A3-B746-EF503128481C}" destId="{467ECDAD-0222-4681-985A-73C2F8C40986}" srcOrd="1" destOrd="0" parTransId="{3C579B31-94E6-42C8-ACA1-5FB15B127165}" sibTransId="{DEC4F7A9-57BE-451F-BB7C-748F4AF6AA48}"/>
    <dgm:cxn modelId="{E7266A95-2642-4552-99C7-E26BF88EF7AA}" type="presParOf" srcId="{19286E70-6CA7-40EA-ADBF-3047BBE84360}" destId="{92C735D1-A575-4985-B46B-680014BE5C74}" srcOrd="0" destOrd="0" presId="urn:microsoft.com/office/officeart/2005/8/layout/process4"/>
    <dgm:cxn modelId="{95CC5BAF-0ACE-446D-BAE3-5676B77097F4}" type="presParOf" srcId="{92C735D1-A575-4985-B46B-680014BE5C74}" destId="{6FC810BD-2298-48F3-91A2-01E5BCD5FBEF}" srcOrd="0" destOrd="0" presId="urn:microsoft.com/office/officeart/2005/8/layout/process4"/>
    <dgm:cxn modelId="{628C23F2-45B5-4C3E-AA55-EDDFCD5495A8}" type="presParOf" srcId="{19286E70-6CA7-40EA-ADBF-3047BBE84360}" destId="{85625E50-BB2B-4439-AF69-88D6B45CD71B}" srcOrd="1" destOrd="0" presId="urn:microsoft.com/office/officeart/2005/8/layout/process4"/>
    <dgm:cxn modelId="{888C1DE2-C98B-41CB-87DA-7CBE26A90355}" type="presParOf" srcId="{19286E70-6CA7-40EA-ADBF-3047BBE84360}" destId="{EBE09C50-92AB-4688-A74F-DEFBAFF7542A}" srcOrd="2" destOrd="0" presId="urn:microsoft.com/office/officeart/2005/8/layout/process4"/>
    <dgm:cxn modelId="{5985F166-0E15-4D7E-8759-DC925665CB17}" type="presParOf" srcId="{EBE09C50-92AB-4688-A74F-DEFBAFF7542A}" destId="{047E03CC-AFA3-4EC8-9913-CB5C5A77F35A}" srcOrd="0" destOrd="0" presId="urn:microsoft.com/office/officeart/2005/8/layout/process4"/>
    <dgm:cxn modelId="{B8F993F4-D3AD-4A7A-A75A-9776352B92BA}" type="presParOf" srcId="{EBE09C50-92AB-4688-A74F-DEFBAFF7542A}" destId="{CF5D9B36-03F8-4A71-857E-1170830E3011}" srcOrd="1" destOrd="0" presId="urn:microsoft.com/office/officeart/2005/8/layout/process4"/>
    <dgm:cxn modelId="{EE589575-7734-4AB1-BC9A-C84F883146F9}" type="presParOf" srcId="{EBE09C50-92AB-4688-A74F-DEFBAFF7542A}" destId="{C5BB98CF-B21E-4D27-8B4C-5639A48309F1}" srcOrd="2" destOrd="0" presId="urn:microsoft.com/office/officeart/2005/8/layout/process4"/>
    <dgm:cxn modelId="{E26ABAA0-CF32-46C8-B37C-30963F5BBB8F}" type="presParOf" srcId="{C5BB98CF-B21E-4D27-8B4C-5639A48309F1}" destId="{31FBC7FB-7387-476D-8D85-EF143BAFBEFA}" srcOrd="0" destOrd="0" presId="urn:microsoft.com/office/officeart/2005/8/layout/process4"/>
    <dgm:cxn modelId="{44581663-7273-4BAF-A2B4-6C39CDD03A07}" type="presParOf" srcId="{C5BB98CF-B21E-4D27-8B4C-5639A48309F1}" destId="{1FFD591C-F368-40E8-A6C1-01C23E4734B6}" srcOrd="1" destOrd="0" presId="urn:microsoft.com/office/officeart/2005/8/layout/process4"/>
    <dgm:cxn modelId="{09F55EA2-BDD9-4331-87FC-FD1FC201EAA1}" type="presParOf" srcId="{19286E70-6CA7-40EA-ADBF-3047BBE84360}" destId="{D5DFCA1F-9F11-4B20-A21E-86C4150F6F1B}" srcOrd="3" destOrd="0" presId="urn:microsoft.com/office/officeart/2005/8/layout/process4"/>
    <dgm:cxn modelId="{0DAFF910-2CE1-475B-9AB6-0BC6F2CD6A6A}" type="presParOf" srcId="{19286E70-6CA7-40EA-ADBF-3047BBE84360}" destId="{0348FDE3-C568-4504-94A5-27B482B7E318}" srcOrd="4" destOrd="0" presId="urn:microsoft.com/office/officeart/2005/8/layout/process4"/>
    <dgm:cxn modelId="{A6F4D17E-BE62-4415-9D16-FA4C0093DA24}" type="presParOf" srcId="{0348FDE3-C568-4504-94A5-27B482B7E318}" destId="{5E758664-25E0-4958-876E-F191236E37B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FBBD6-2744-4AE8-919F-C3F73837D542}">
      <dsp:nvSpPr>
        <dsp:cNvPr id="0" name=""/>
        <dsp:cNvSpPr/>
      </dsp:nvSpPr>
      <dsp:spPr>
        <a:xfrm rot="5400000">
          <a:off x="-143065" y="144743"/>
          <a:ext cx="953768" cy="667637"/>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Split 1</a:t>
          </a:r>
          <a:endParaRPr lang="en-DE" sz="2000" kern="1200" dirty="0"/>
        </a:p>
      </dsp:txBody>
      <dsp:txXfrm rot="-5400000">
        <a:off x="1" y="335497"/>
        <a:ext cx="667637" cy="286131"/>
      </dsp:txXfrm>
    </dsp:sp>
    <dsp:sp modelId="{C4837026-F0F4-43C8-8F81-A04393C3F2F9}">
      <dsp:nvSpPr>
        <dsp:cNvPr id="0" name=""/>
        <dsp:cNvSpPr/>
      </dsp:nvSpPr>
      <dsp:spPr>
        <a:xfrm rot="5400000">
          <a:off x="2005825" y="-1336509"/>
          <a:ext cx="620275" cy="3296651"/>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80:20  (Ours) (used so far)</a:t>
          </a:r>
          <a:endParaRPr lang="en-DE" sz="2000" kern="1200" dirty="0"/>
        </a:p>
        <a:p>
          <a:pPr marL="228600" lvl="1" indent="-228600" algn="l" defTabSz="889000">
            <a:lnSpc>
              <a:spcPct val="90000"/>
            </a:lnSpc>
            <a:spcBef>
              <a:spcPct val="0"/>
            </a:spcBef>
            <a:spcAft>
              <a:spcPct val="15000"/>
            </a:spcAft>
            <a:buChar char="•"/>
          </a:pPr>
          <a:r>
            <a:rPr lang="en-US" sz="2000" kern="1200" dirty="0"/>
            <a:t>No image sequence.</a:t>
          </a:r>
          <a:endParaRPr lang="en-DE" sz="2000" kern="1200" dirty="0"/>
        </a:p>
      </dsp:txBody>
      <dsp:txXfrm rot="-5400000">
        <a:off x="667638" y="31957"/>
        <a:ext cx="3266372" cy="559717"/>
      </dsp:txXfrm>
    </dsp:sp>
    <dsp:sp modelId="{55D58F41-7DA8-4C1E-9A8E-AA31B78779AF}">
      <dsp:nvSpPr>
        <dsp:cNvPr id="0" name=""/>
        <dsp:cNvSpPr/>
      </dsp:nvSpPr>
      <dsp:spPr>
        <a:xfrm rot="5400000">
          <a:off x="-143065" y="889727"/>
          <a:ext cx="953768" cy="667637"/>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Split 2</a:t>
          </a:r>
          <a:endParaRPr lang="en-DE" sz="2000" kern="1200" dirty="0"/>
        </a:p>
      </dsp:txBody>
      <dsp:txXfrm rot="-5400000">
        <a:off x="1" y="1080481"/>
        <a:ext cx="667637" cy="286131"/>
      </dsp:txXfrm>
    </dsp:sp>
    <dsp:sp modelId="{C59525E2-3DB4-4DF8-9227-2A8BB094E899}">
      <dsp:nvSpPr>
        <dsp:cNvPr id="0" name=""/>
        <dsp:cNvSpPr/>
      </dsp:nvSpPr>
      <dsp:spPr>
        <a:xfrm rot="5400000">
          <a:off x="2005988" y="-591688"/>
          <a:ext cx="619949" cy="3296651"/>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50:50 (less training data)</a:t>
          </a:r>
          <a:endParaRPr lang="en-DE" sz="2000" kern="1200" dirty="0"/>
        </a:p>
        <a:p>
          <a:pPr marL="228600" lvl="1" indent="-228600" algn="l" defTabSz="889000">
            <a:lnSpc>
              <a:spcPct val="90000"/>
            </a:lnSpc>
            <a:spcBef>
              <a:spcPct val="0"/>
            </a:spcBef>
            <a:spcAft>
              <a:spcPct val="15000"/>
            </a:spcAft>
            <a:buChar char="•"/>
          </a:pPr>
          <a:r>
            <a:rPr lang="de-DE" sz="2000" b="0" kern="1200" dirty="0"/>
            <a:t>Considers image sequence.</a:t>
          </a:r>
          <a:endParaRPr lang="en-DE" sz="2000" kern="1200" dirty="0"/>
        </a:p>
      </dsp:txBody>
      <dsp:txXfrm rot="-5400000">
        <a:off x="667638" y="776925"/>
        <a:ext cx="3266388" cy="559423"/>
      </dsp:txXfrm>
    </dsp:sp>
    <dsp:sp modelId="{296B51BA-9645-451B-A30F-94DDDD55DF8B}">
      <dsp:nvSpPr>
        <dsp:cNvPr id="0" name=""/>
        <dsp:cNvSpPr/>
      </dsp:nvSpPr>
      <dsp:spPr>
        <a:xfrm rot="5400000">
          <a:off x="-143065" y="1634711"/>
          <a:ext cx="953768" cy="667637"/>
        </a:xfrm>
        <a:prstGeom prst="chevron">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Split 3</a:t>
          </a:r>
          <a:endParaRPr lang="en-DE" sz="2000" kern="1200" dirty="0"/>
        </a:p>
      </dsp:txBody>
      <dsp:txXfrm rot="-5400000">
        <a:off x="1" y="1825465"/>
        <a:ext cx="667637" cy="286131"/>
      </dsp:txXfrm>
    </dsp:sp>
    <dsp:sp modelId="{E19F7562-B893-42AE-A106-A5F74983300F}">
      <dsp:nvSpPr>
        <dsp:cNvPr id="0" name=""/>
        <dsp:cNvSpPr/>
      </dsp:nvSpPr>
      <dsp:spPr>
        <a:xfrm rot="5400000">
          <a:off x="2005988" y="153295"/>
          <a:ext cx="619949" cy="3296651"/>
        </a:xfrm>
        <a:prstGeom prst="round2Same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80:20  (Ours) (used further)</a:t>
          </a:r>
          <a:endParaRPr lang="en-DE" sz="2000" kern="1200" dirty="0"/>
        </a:p>
        <a:p>
          <a:pPr marL="228600" lvl="1" indent="-228600" algn="l" defTabSz="889000">
            <a:lnSpc>
              <a:spcPct val="90000"/>
            </a:lnSpc>
            <a:spcBef>
              <a:spcPct val="0"/>
            </a:spcBef>
            <a:spcAft>
              <a:spcPct val="15000"/>
            </a:spcAft>
            <a:buChar char="•"/>
          </a:pPr>
          <a:r>
            <a:rPr lang="de-DE" sz="2000" b="0" kern="1200" dirty="0"/>
            <a:t>Considers image sequence.</a:t>
          </a:r>
          <a:endParaRPr lang="en-DE" sz="2000" kern="1200" dirty="0"/>
        </a:p>
      </dsp:txBody>
      <dsp:txXfrm rot="-5400000">
        <a:off x="667638" y="1521909"/>
        <a:ext cx="3266388" cy="559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810BD-2298-48F3-91A2-01E5BCD5FBEF}">
      <dsp:nvSpPr>
        <dsp:cNvPr id="0" name=""/>
        <dsp:cNvSpPr/>
      </dsp:nvSpPr>
      <dsp:spPr>
        <a:xfrm>
          <a:off x="0" y="3231904"/>
          <a:ext cx="7028924" cy="106078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Pre-training on </a:t>
          </a:r>
          <a:r>
            <a:rPr lang="en-US" sz="2000" kern="1200" dirty="0" err="1"/>
            <a:t>NuScenes</a:t>
          </a:r>
          <a:r>
            <a:rPr lang="en-US" sz="2000" kern="1200" dirty="0"/>
            <a:t> dataset (34k images). </a:t>
          </a:r>
        </a:p>
        <a:p>
          <a:pPr marL="0" lvl="0" indent="0" algn="ctr" defTabSz="889000">
            <a:lnSpc>
              <a:spcPct val="90000"/>
            </a:lnSpc>
            <a:spcBef>
              <a:spcPct val="0"/>
            </a:spcBef>
            <a:spcAft>
              <a:spcPct val="35000"/>
            </a:spcAft>
            <a:buNone/>
          </a:pPr>
          <a:r>
            <a:rPr lang="en-US" sz="2000" kern="1200" dirty="0"/>
            <a:t>Fine tuning on </a:t>
          </a:r>
          <a:r>
            <a:rPr lang="en-US" sz="2000" kern="1200" dirty="0" err="1"/>
            <a:t>Kitti</a:t>
          </a:r>
          <a:r>
            <a:rPr lang="en-US" sz="2000" kern="1200" dirty="0"/>
            <a:t> dataset (split 3).</a:t>
          </a:r>
        </a:p>
        <a:p>
          <a:pPr marL="0" lvl="0" indent="0" algn="ctr" defTabSz="889000">
            <a:lnSpc>
              <a:spcPct val="90000"/>
            </a:lnSpc>
            <a:spcBef>
              <a:spcPct val="0"/>
            </a:spcBef>
            <a:spcAft>
              <a:spcPct val="35000"/>
            </a:spcAft>
            <a:buNone/>
          </a:pPr>
          <a:r>
            <a:rPr lang="en-US" sz="2000" kern="1200" dirty="0"/>
            <a:t>Evaluation using </a:t>
          </a:r>
          <a:r>
            <a:rPr lang="en-US" sz="2000" kern="1200" dirty="0" err="1"/>
            <a:t>Kitti</a:t>
          </a:r>
          <a:r>
            <a:rPr lang="en-US" sz="2000" kern="1200" dirty="0"/>
            <a:t> evaluator on both datasets.</a:t>
          </a:r>
          <a:endParaRPr lang="en-DE" sz="2000" kern="1200" dirty="0"/>
        </a:p>
      </dsp:txBody>
      <dsp:txXfrm>
        <a:off x="0" y="3231904"/>
        <a:ext cx="7028924" cy="1060783"/>
      </dsp:txXfrm>
    </dsp:sp>
    <dsp:sp modelId="{CF5D9B36-03F8-4A71-857E-1170830E3011}">
      <dsp:nvSpPr>
        <dsp:cNvPr id="0" name=""/>
        <dsp:cNvSpPr/>
      </dsp:nvSpPr>
      <dsp:spPr>
        <a:xfrm rot="10800000">
          <a:off x="0" y="1616331"/>
          <a:ext cx="7028924" cy="1631484"/>
        </a:xfrm>
        <a:prstGeom prst="upArrowCallou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Possible Solutions: L1, L2 Reg., Weight decay, Auxiliary Loss, Dropout, Data Augmentation (not effective) </a:t>
          </a:r>
          <a:endParaRPr lang="en-DE" sz="2000" kern="1200" dirty="0"/>
        </a:p>
      </dsp:txBody>
      <dsp:txXfrm rot="-10800000">
        <a:off x="0" y="1616331"/>
        <a:ext cx="7028924" cy="572651"/>
      </dsp:txXfrm>
    </dsp:sp>
    <dsp:sp modelId="{31FBC7FB-7387-476D-8D85-EF143BAFBEFA}">
      <dsp:nvSpPr>
        <dsp:cNvPr id="0" name=""/>
        <dsp:cNvSpPr/>
      </dsp:nvSpPr>
      <dsp:spPr>
        <a:xfrm>
          <a:off x="10754" y="2167470"/>
          <a:ext cx="3514461" cy="487813"/>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Training on bigger dataset</a:t>
          </a:r>
          <a:endParaRPr lang="en-DE" sz="2000" kern="1200" dirty="0"/>
        </a:p>
      </dsp:txBody>
      <dsp:txXfrm>
        <a:off x="10754" y="2167470"/>
        <a:ext cx="3514461" cy="487813"/>
      </dsp:txXfrm>
    </dsp:sp>
    <dsp:sp modelId="{1FFD591C-F368-40E8-A6C1-01C23E4734B6}">
      <dsp:nvSpPr>
        <dsp:cNvPr id="0" name=""/>
        <dsp:cNvSpPr/>
      </dsp:nvSpPr>
      <dsp:spPr>
        <a:xfrm>
          <a:off x="3492320" y="2167470"/>
          <a:ext cx="3514461" cy="487813"/>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pre-training</a:t>
          </a:r>
          <a:endParaRPr lang="en-DE" sz="2000" kern="1200" dirty="0"/>
        </a:p>
      </dsp:txBody>
      <dsp:txXfrm>
        <a:off x="3492320" y="2167470"/>
        <a:ext cx="3514461" cy="487813"/>
      </dsp:txXfrm>
    </dsp:sp>
    <dsp:sp modelId="{5E758664-25E0-4958-876E-F191236E37BB}">
      <dsp:nvSpPr>
        <dsp:cNvPr id="0" name=""/>
        <dsp:cNvSpPr/>
      </dsp:nvSpPr>
      <dsp:spPr>
        <a:xfrm rot="10800000">
          <a:off x="0" y="8"/>
          <a:ext cx="7028924" cy="1631484"/>
        </a:xfrm>
        <a:prstGeom prst="upArrowCallou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Overfitting challenge on split 3.</a:t>
          </a:r>
          <a:endParaRPr lang="en-DE" sz="2000" kern="1200" dirty="0"/>
        </a:p>
      </dsp:txBody>
      <dsp:txXfrm rot="10800000">
        <a:off x="0" y="8"/>
        <a:ext cx="7028924" cy="10600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98A522-022A-DE42-AE0F-3F297654DEB1}" type="datetime1">
              <a:rPr lang="de-DE" smtClean="0"/>
              <a:t>28.06.2022</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39674F-4B0E-DA42-8186-0A7D4E7C2CE8}" type="slidenum">
              <a:rPr lang="de-DE" smtClean="0"/>
              <a:t>‹#›</a:t>
            </a:fld>
            <a:endParaRPr lang="de-DE"/>
          </a:p>
        </p:txBody>
      </p:sp>
    </p:spTree>
    <p:extLst>
      <p:ext uri="{BB962C8B-B14F-4D97-AF65-F5344CB8AC3E}">
        <p14:creationId xmlns:p14="http://schemas.microsoft.com/office/powerpoint/2010/main" val="40360995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69775B-D8D0-A847-ABC6-465B2BAD3F7E}" type="datetime1">
              <a:rPr lang="de-DE" smtClean="0"/>
              <a:t>28.06.2022</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B266EF-51AE-2C40-8C95-8EB2C49369B2}" type="slidenum">
              <a:rPr lang="de-DE" smtClean="0"/>
              <a:t>‹#›</a:t>
            </a:fld>
            <a:endParaRPr lang="de-DE"/>
          </a:p>
        </p:txBody>
      </p:sp>
    </p:spTree>
    <p:extLst>
      <p:ext uri="{BB962C8B-B14F-4D97-AF65-F5344CB8AC3E}">
        <p14:creationId xmlns:p14="http://schemas.microsoft.com/office/powerpoint/2010/main" val="13904662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ytorch.org/docs/stable/tensorboard.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neptune.ai/" TargetMode="External"/><Relationship Id="rId4" Type="http://schemas.openxmlformats.org/officeDocument/2006/relationships/hyperlink" Target="https://mlflow.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transformers in object detection.</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a:t>
            </a:fld>
            <a:endParaRPr lang="de-DE"/>
          </a:p>
        </p:txBody>
      </p:sp>
    </p:spTree>
    <p:extLst>
      <p:ext uri="{BB962C8B-B14F-4D97-AF65-F5344CB8AC3E}">
        <p14:creationId xmlns:p14="http://schemas.microsoft.com/office/powerpoint/2010/main" val="1095934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sz="1800" b="0" dirty="0"/>
              <a:t>Explain functioning of model.</a:t>
            </a:r>
          </a:p>
          <a:p>
            <a:pPr algn="l"/>
            <a:endParaRPr lang="de-DE" sz="1800" b="0" dirty="0"/>
          </a:p>
          <a:p>
            <a:pPr algn="l"/>
            <a:r>
              <a:rPr lang="de-DE" sz="1800" b="0" dirty="0"/>
              <a:t>TransFuser customisations: </a:t>
            </a:r>
          </a:p>
          <a:p>
            <a:pPr marL="342900" indent="-342900" algn="l">
              <a:buAutoNum type="arabicPeriod"/>
            </a:pPr>
            <a:r>
              <a:rPr lang="en-US" sz="1800" b="0" i="0" u="none" strike="noStrike" baseline="0" dirty="0">
                <a:solidFill>
                  <a:srgbClr val="000000"/>
                </a:solidFill>
                <a:latin typeface="CMR10"/>
              </a:rPr>
              <a:t>only camera front view and corresponding BEV were used while original used multi-views image sequence along with velocity vector.</a:t>
            </a:r>
          </a:p>
          <a:p>
            <a:pPr marL="342900" indent="-342900" algn="l">
              <a:buAutoNum type="arabicPeriod"/>
            </a:pPr>
            <a:r>
              <a:rPr lang="en-US" sz="1800" b="0" i="0" u="none" strike="noStrike" baseline="0" dirty="0">
                <a:solidFill>
                  <a:srgbClr val="000000"/>
                </a:solidFill>
                <a:latin typeface="CMR10"/>
              </a:rPr>
              <a:t>Input image size is (512, 1024) instead of (256,256) input image.</a:t>
            </a:r>
          </a:p>
          <a:p>
            <a:pPr marL="342900" indent="-342900" algn="l">
              <a:buAutoNum type="arabicPeriod"/>
            </a:pPr>
            <a:r>
              <a:rPr lang="en-US" sz="1800" b="0" i="0" u="none" strike="noStrike" baseline="0" dirty="0">
                <a:solidFill>
                  <a:srgbClr val="000000"/>
                </a:solidFill>
                <a:latin typeface="CMR10"/>
              </a:rPr>
              <a:t>In Transformer use only encoder-decoder layers -2, number of attention head - 1, linear layer dim in Feed forward network in Transformer called </a:t>
            </a:r>
            <a:r>
              <a:rPr lang="en-US" sz="1800" b="0" i="0" u="none" strike="noStrike" baseline="0" dirty="0" err="1">
                <a:solidFill>
                  <a:srgbClr val="000000"/>
                </a:solidFill>
                <a:latin typeface="CMR10"/>
              </a:rPr>
              <a:t>block_exp</a:t>
            </a:r>
            <a:r>
              <a:rPr lang="en-US" sz="1800" b="0" i="0" u="none" strike="noStrike" baseline="0" dirty="0">
                <a:solidFill>
                  <a:srgbClr val="000000"/>
                </a:solidFill>
                <a:latin typeface="CMR10"/>
              </a:rPr>
              <a:t> – 1, instead of (6,8,4).</a:t>
            </a:r>
          </a:p>
          <a:p>
            <a:pPr marL="342900" indent="-342900" algn="l">
              <a:buAutoNum type="arabicPeriod"/>
            </a:pPr>
            <a:r>
              <a:rPr lang="en-US" sz="1800" b="0" i="0" u="none" strike="noStrike" baseline="0" dirty="0">
                <a:solidFill>
                  <a:srgbClr val="000000"/>
                </a:solidFill>
                <a:latin typeface="CMR10"/>
              </a:rPr>
              <a:t>Use concatenation operator instead of element wise summation +.</a:t>
            </a:r>
          </a:p>
          <a:p>
            <a:pPr marL="228600" indent="-228600" algn="l">
              <a:buAutoNum type="arabicPeriod"/>
            </a:pPr>
            <a:endParaRPr lang="en-US" dirty="0"/>
          </a:p>
          <a:p>
            <a:pPr marL="0" indent="0" algn="l">
              <a:buNone/>
            </a:pPr>
            <a:r>
              <a:rPr lang="en-US" dirty="0" err="1"/>
              <a:t>DeTr</a:t>
            </a:r>
            <a:r>
              <a:rPr lang="en-US" dirty="0"/>
              <a:t> </a:t>
            </a:r>
            <a:r>
              <a:rPr lang="de-DE" sz="1200" b="0" dirty="0"/>
              <a:t>customisations:</a:t>
            </a:r>
          </a:p>
          <a:p>
            <a:pPr marL="342900" indent="-342900" algn="l">
              <a:buAutoNum type="arabicPeriod"/>
            </a:pPr>
            <a:r>
              <a:rPr lang="en-US" sz="1800" b="0" i="0" u="none" strike="noStrike" baseline="0" dirty="0">
                <a:latin typeface="CMR10"/>
              </a:rPr>
              <a:t>Input to </a:t>
            </a:r>
            <a:r>
              <a:rPr lang="en-US" sz="1800" b="0" i="0" u="none" strike="noStrike" baseline="0" dirty="0" err="1">
                <a:latin typeface="CMR10"/>
              </a:rPr>
              <a:t>DeTr</a:t>
            </a:r>
            <a:r>
              <a:rPr lang="en-US" sz="1800" b="0" i="0" u="none" strike="noStrike" baseline="0" dirty="0">
                <a:latin typeface="CMR10"/>
              </a:rPr>
              <a:t> model was also change to multi-sensor data.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err="1">
                <a:latin typeface="CMR10"/>
              </a:rPr>
              <a:t>DeTr’s</a:t>
            </a:r>
            <a:r>
              <a:rPr lang="en-US" sz="1800" b="0" i="0" u="none" strike="noStrike" baseline="0" dirty="0">
                <a:latin typeface="CMR10"/>
              </a:rPr>
              <a:t> Dataset and </a:t>
            </a:r>
            <a:r>
              <a:rPr lang="en-US" sz="1800" b="0" i="0" u="none" strike="noStrike" baseline="0" dirty="0" err="1">
                <a:latin typeface="CMR10"/>
              </a:rPr>
              <a:t>DataLoader</a:t>
            </a:r>
            <a:r>
              <a:rPr lang="en-US" sz="1800" b="0" i="0" u="none" strike="noStrike" baseline="0" dirty="0">
                <a:latin typeface="CMR10"/>
              </a:rPr>
              <a:t> were modified to load </a:t>
            </a:r>
            <a:r>
              <a:rPr lang="en-US" sz="1800" b="0" i="0" u="none" strike="noStrike" baseline="0" dirty="0" err="1">
                <a:latin typeface="CMR10"/>
              </a:rPr>
              <a:t>Kitti</a:t>
            </a:r>
            <a:r>
              <a:rPr lang="en-US" sz="1800" b="0" i="0" u="none" strike="noStrike" baseline="0" dirty="0">
                <a:latin typeface="CMR10"/>
              </a:rPr>
              <a:t> RGB and BEV data.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lang="en-US" sz="1800" b="0" i="0" u="none" strike="noStrike" baseline="0" dirty="0">
              <a:latin typeface="CMR10"/>
            </a:endParaRPr>
          </a:p>
          <a:p>
            <a:pPr algn="l"/>
            <a:endParaRPr lang="en-US" sz="1800" dirty="0"/>
          </a:p>
          <a:p>
            <a:pPr algn="l"/>
            <a:r>
              <a:rPr lang="en-US" sz="1800" dirty="0"/>
              <a:t>Image size – (1024, 512)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6A9955"/>
                </a:solidFill>
                <a:effectLst/>
                <a:latin typeface="Consolas" panose="020B0609020204030204" pitchFamily="49" charset="0"/>
              </a:rPr>
              <a:t>Feature map size – input to </a:t>
            </a:r>
            <a:r>
              <a:rPr lang="en-US" sz="1800" b="0" dirty="0" err="1">
                <a:solidFill>
                  <a:srgbClr val="6A9955"/>
                </a:solidFill>
                <a:effectLst/>
                <a:latin typeface="Consolas" panose="020B0609020204030204" pitchFamily="49" charset="0"/>
              </a:rPr>
              <a:t>detr</a:t>
            </a:r>
            <a:r>
              <a:rPr lang="en-US" sz="1800" b="0" dirty="0">
                <a:solidFill>
                  <a:srgbClr val="6A9955"/>
                </a:solidFill>
                <a:effectLst/>
                <a:latin typeface="Consolas" panose="020B0609020204030204" pitchFamily="49" charset="0"/>
              </a:rPr>
              <a:t> - </a:t>
            </a:r>
            <a:r>
              <a:rPr lang="en-DE" sz="1800" b="0" dirty="0">
                <a:solidFill>
                  <a:srgbClr val="6A9955"/>
                </a:solidFill>
                <a:effectLst/>
                <a:latin typeface="Consolas" panose="020B0609020204030204" pitchFamily="49" charset="0"/>
              </a:rPr>
              <a:t>([1, 2048, 36, 24])</a:t>
            </a:r>
            <a:endParaRPr lang="en-DE" sz="1800" b="0" dirty="0">
              <a:solidFill>
                <a:srgbClr val="D4D4D4"/>
              </a:solidFill>
              <a:effectLst/>
              <a:latin typeface="Consolas" panose="020B060902020403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DE" sz="1800" dirty="0"/>
          </a:p>
          <a:p>
            <a:pPr marL="342900" indent="-342900" algn="l">
              <a:buAutoNum type="arabicPeriod"/>
            </a:pPr>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E2B266EF-51AE-2C40-8C95-8EB2C49369B2}" type="slidenum">
              <a:rPr lang="de-DE" smtClean="0"/>
              <a:t>15</a:t>
            </a:fld>
            <a:endParaRPr lang="de-DE"/>
          </a:p>
        </p:txBody>
      </p:sp>
    </p:spTree>
    <p:extLst>
      <p:ext uri="{BB962C8B-B14F-4D97-AF65-F5344CB8AC3E}">
        <p14:creationId xmlns:p14="http://schemas.microsoft.com/office/powerpoint/2010/main" val="105881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Forward range – (0, 40)</a:t>
            </a:r>
          </a:p>
          <a:p>
            <a:r>
              <a:rPr lang="en-US" dirty="0"/>
              <a:t>Side range – (-20, 20)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Channel 0 – height (-5, 0)</a:t>
            </a:r>
          </a:p>
          <a:p>
            <a:r>
              <a:rPr lang="en-US" dirty="0"/>
              <a:t>Channel 1 – height (0 to 5)</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16</a:t>
            </a:fld>
            <a:endParaRPr lang="de-DE"/>
          </a:p>
        </p:txBody>
      </p:sp>
    </p:spTree>
    <p:extLst>
      <p:ext uri="{BB962C8B-B14F-4D97-AF65-F5344CB8AC3E}">
        <p14:creationId xmlns:p14="http://schemas.microsoft.com/office/powerpoint/2010/main" val="6799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sz="1800" b="0" dirty="0"/>
              <a:t>Explain functioning of model.</a:t>
            </a:r>
          </a:p>
          <a:p>
            <a:pPr algn="l"/>
            <a:endParaRPr lang="de-DE" sz="1800" b="0" dirty="0"/>
          </a:p>
          <a:p>
            <a:pPr algn="l"/>
            <a:r>
              <a:rPr lang="de-DE" sz="1800" b="0" dirty="0"/>
              <a:t>TransFuser customisations: </a:t>
            </a:r>
          </a:p>
          <a:p>
            <a:pPr marL="342900" indent="-342900" algn="l">
              <a:buAutoNum type="arabicPeriod"/>
            </a:pPr>
            <a:r>
              <a:rPr lang="en-US" sz="1800" b="0" i="0" u="none" strike="noStrike" baseline="0" dirty="0">
                <a:solidFill>
                  <a:srgbClr val="000000"/>
                </a:solidFill>
                <a:latin typeface="CMR10"/>
              </a:rPr>
              <a:t>only camera front view and corresponding BEV were used while original used multi-views image sequence along with velocity vector.</a:t>
            </a:r>
          </a:p>
          <a:p>
            <a:pPr marL="342900" indent="-342900" algn="l">
              <a:buAutoNum type="arabicPeriod"/>
            </a:pPr>
            <a:r>
              <a:rPr lang="en-US" sz="1800" b="0" i="0" u="none" strike="noStrike" baseline="0" dirty="0">
                <a:solidFill>
                  <a:srgbClr val="000000"/>
                </a:solidFill>
                <a:latin typeface="CMR10"/>
              </a:rPr>
              <a:t>Input image size is (512, 1024) instead of (256,256) input image.</a:t>
            </a:r>
          </a:p>
          <a:p>
            <a:pPr marL="342900" indent="-342900" algn="l">
              <a:buAutoNum type="arabicPeriod"/>
            </a:pPr>
            <a:r>
              <a:rPr lang="en-US" sz="1800" b="0" i="0" u="none" strike="noStrike" baseline="0" dirty="0">
                <a:solidFill>
                  <a:srgbClr val="000000"/>
                </a:solidFill>
                <a:latin typeface="CMR10"/>
              </a:rPr>
              <a:t>In Transformer use only encoder-decoder layers -2, number of attention head - 1, linear layer dim in Feed forward network in Transformer called </a:t>
            </a:r>
            <a:r>
              <a:rPr lang="en-US" sz="1800" b="0" i="0" u="none" strike="noStrike" baseline="0" dirty="0" err="1">
                <a:solidFill>
                  <a:srgbClr val="000000"/>
                </a:solidFill>
                <a:latin typeface="CMR10"/>
              </a:rPr>
              <a:t>block_exp</a:t>
            </a:r>
            <a:r>
              <a:rPr lang="en-US" sz="1800" b="0" i="0" u="none" strike="noStrike" baseline="0" dirty="0">
                <a:solidFill>
                  <a:srgbClr val="000000"/>
                </a:solidFill>
                <a:latin typeface="CMR10"/>
              </a:rPr>
              <a:t> – 1, instead of (6,8,4).</a:t>
            </a:r>
          </a:p>
          <a:p>
            <a:pPr marL="342900" indent="-342900" algn="l">
              <a:buAutoNum type="arabicPeriod"/>
            </a:pPr>
            <a:r>
              <a:rPr lang="en-US" sz="1800" b="0" i="0" u="none" strike="noStrike" baseline="0" dirty="0">
                <a:solidFill>
                  <a:srgbClr val="000000"/>
                </a:solidFill>
                <a:latin typeface="CMR10"/>
              </a:rPr>
              <a:t>Use concatenation operator instead of element wise summation +.</a:t>
            </a:r>
          </a:p>
          <a:p>
            <a:pPr marL="228600" indent="-228600" algn="l">
              <a:buAutoNum type="arabicPeriod"/>
            </a:pPr>
            <a:endParaRPr lang="en-US" dirty="0"/>
          </a:p>
          <a:p>
            <a:pPr marL="0" indent="0" algn="l">
              <a:buNone/>
            </a:pPr>
            <a:r>
              <a:rPr lang="en-US" dirty="0" err="1"/>
              <a:t>DeTr</a:t>
            </a:r>
            <a:r>
              <a:rPr lang="en-US" dirty="0"/>
              <a:t> </a:t>
            </a:r>
            <a:r>
              <a:rPr lang="de-DE" sz="1200" b="0" dirty="0"/>
              <a:t>customisations:</a:t>
            </a:r>
          </a:p>
          <a:p>
            <a:pPr marL="342900" indent="-342900" algn="l">
              <a:buAutoNum type="arabicPeriod"/>
            </a:pPr>
            <a:r>
              <a:rPr lang="en-US" sz="1800" b="0" i="0" u="none" strike="noStrike" baseline="0" dirty="0">
                <a:latin typeface="CMR10"/>
              </a:rPr>
              <a:t>Input to </a:t>
            </a:r>
            <a:r>
              <a:rPr lang="en-US" sz="1800" b="0" i="0" u="none" strike="noStrike" baseline="0" dirty="0" err="1">
                <a:latin typeface="CMR10"/>
              </a:rPr>
              <a:t>DeTr</a:t>
            </a:r>
            <a:r>
              <a:rPr lang="en-US" sz="1800" b="0" i="0" u="none" strike="noStrike" baseline="0" dirty="0">
                <a:latin typeface="CMR10"/>
              </a:rPr>
              <a:t> model was also change to multi-sensor data.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err="1">
                <a:latin typeface="CMR10"/>
              </a:rPr>
              <a:t>DeTr’s</a:t>
            </a:r>
            <a:r>
              <a:rPr lang="en-US" sz="1800" b="0" i="0" u="none" strike="noStrike" baseline="0" dirty="0">
                <a:latin typeface="CMR10"/>
              </a:rPr>
              <a:t> Dataset and </a:t>
            </a:r>
            <a:r>
              <a:rPr lang="en-US" sz="1800" b="0" i="0" u="none" strike="noStrike" baseline="0" dirty="0" err="1">
                <a:latin typeface="CMR10"/>
              </a:rPr>
              <a:t>DataLoader</a:t>
            </a:r>
            <a:r>
              <a:rPr lang="en-US" sz="1800" b="0" i="0" u="none" strike="noStrike" baseline="0" dirty="0">
                <a:latin typeface="CMR10"/>
              </a:rPr>
              <a:t> were modified to load </a:t>
            </a:r>
            <a:r>
              <a:rPr lang="en-US" sz="1800" b="0" i="0" u="none" strike="noStrike" baseline="0" dirty="0" err="1">
                <a:latin typeface="CMR10"/>
              </a:rPr>
              <a:t>Kitti</a:t>
            </a:r>
            <a:r>
              <a:rPr lang="en-US" sz="1800" b="0" i="0" u="none" strike="noStrike" baseline="0" dirty="0">
                <a:latin typeface="CMR10"/>
              </a:rPr>
              <a:t> RGB and BEV data.</a:t>
            </a:r>
            <a:endParaRPr lang="en-DE" sz="1800" dirty="0"/>
          </a:p>
          <a:p>
            <a:pPr marL="342900" indent="-342900" algn="l">
              <a:buAutoNum type="arabicPeriod"/>
            </a:pPr>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E2B266EF-51AE-2C40-8C95-8EB2C49369B2}" type="slidenum">
              <a:rPr lang="de-DE" smtClean="0"/>
              <a:t>17</a:t>
            </a:fld>
            <a:endParaRPr lang="de-DE"/>
          </a:p>
        </p:txBody>
      </p:sp>
    </p:spTree>
    <p:extLst>
      <p:ext uri="{BB962C8B-B14F-4D97-AF65-F5344CB8AC3E}">
        <p14:creationId xmlns:p14="http://schemas.microsoft.com/office/powerpoint/2010/main" val="3886851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sz="1800" b="0" dirty="0"/>
              <a:t>Explain functioning of model.</a:t>
            </a:r>
          </a:p>
          <a:p>
            <a:pPr algn="l"/>
            <a:endParaRPr lang="de-DE" sz="1800" b="0" dirty="0"/>
          </a:p>
          <a:p>
            <a:pPr algn="l"/>
            <a:r>
              <a:rPr lang="de-DE" sz="1800" b="0" dirty="0"/>
              <a:t>TransFuser customisations: </a:t>
            </a:r>
          </a:p>
          <a:p>
            <a:pPr marL="342900" indent="-342900" algn="l">
              <a:buAutoNum type="arabicPeriod"/>
            </a:pPr>
            <a:r>
              <a:rPr lang="en-US" sz="1800" b="0" i="0" u="none" strike="noStrike" baseline="0" dirty="0">
                <a:solidFill>
                  <a:srgbClr val="000000"/>
                </a:solidFill>
                <a:latin typeface="CMR10"/>
              </a:rPr>
              <a:t>only camera front view and corresponding BEV were used while original used multi-views image sequence along with velocity vector.</a:t>
            </a:r>
          </a:p>
          <a:p>
            <a:pPr marL="342900" indent="-342900" algn="l">
              <a:buAutoNum type="arabicPeriod"/>
            </a:pPr>
            <a:r>
              <a:rPr lang="en-US" sz="1800" b="0" i="0" u="none" strike="noStrike" baseline="0" dirty="0">
                <a:solidFill>
                  <a:srgbClr val="000000"/>
                </a:solidFill>
                <a:latin typeface="CMR10"/>
              </a:rPr>
              <a:t>Input image size is (512, 1024) instead of (256,256) input image.</a:t>
            </a:r>
          </a:p>
          <a:p>
            <a:pPr marL="342900" indent="-342900" algn="l">
              <a:buAutoNum type="arabicPeriod"/>
            </a:pPr>
            <a:r>
              <a:rPr lang="en-US" sz="1800" b="0" i="0" u="none" strike="noStrike" baseline="0" dirty="0">
                <a:solidFill>
                  <a:srgbClr val="000000"/>
                </a:solidFill>
                <a:latin typeface="CMR10"/>
              </a:rPr>
              <a:t>In Transformer use only encoder-decoder layers -2, number of attention head - 1, linear layer dim in Feed forward network in Transformer called </a:t>
            </a:r>
            <a:r>
              <a:rPr lang="en-US" sz="1800" b="0" i="0" u="none" strike="noStrike" baseline="0" dirty="0" err="1">
                <a:solidFill>
                  <a:srgbClr val="000000"/>
                </a:solidFill>
                <a:latin typeface="CMR10"/>
              </a:rPr>
              <a:t>block_exp</a:t>
            </a:r>
            <a:r>
              <a:rPr lang="en-US" sz="1800" b="0" i="0" u="none" strike="noStrike" baseline="0" dirty="0">
                <a:solidFill>
                  <a:srgbClr val="000000"/>
                </a:solidFill>
                <a:latin typeface="CMR10"/>
              </a:rPr>
              <a:t> – 1, instead of (6,8,4).</a:t>
            </a:r>
          </a:p>
          <a:p>
            <a:pPr marL="342900" indent="-342900" algn="l">
              <a:buAutoNum type="arabicPeriod"/>
            </a:pPr>
            <a:r>
              <a:rPr lang="en-US" sz="1800" b="0" i="0" u="none" strike="noStrike" baseline="0" dirty="0">
                <a:solidFill>
                  <a:srgbClr val="000000"/>
                </a:solidFill>
                <a:latin typeface="CMR10"/>
              </a:rPr>
              <a:t>Use concatenation operator instead of element wise summation +.</a:t>
            </a:r>
          </a:p>
          <a:p>
            <a:pPr marL="228600" indent="-228600" algn="l">
              <a:buAutoNum type="arabicPeriod"/>
            </a:pPr>
            <a:endParaRPr lang="en-US" dirty="0"/>
          </a:p>
          <a:p>
            <a:pPr marL="0" indent="0" algn="l">
              <a:buNone/>
            </a:pPr>
            <a:r>
              <a:rPr lang="en-US" dirty="0" err="1"/>
              <a:t>DeTr</a:t>
            </a:r>
            <a:r>
              <a:rPr lang="en-US" dirty="0"/>
              <a:t> </a:t>
            </a:r>
            <a:r>
              <a:rPr lang="de-DE" sz="1200" b="0" dirty="0"/>
              <a:t>customisations:</a:t>
            </a:r>
          </a:p>
          <a:p>
            <a:pPr marL="342900" indent="-342900" algn="l">
              <a:buAutoNum type="arabicPeriod"/>
            </a:pPr>
            <a:r>
              <a:rPr lang="en-US" sz="1800" b="0" i="0" u="none" strike="noStrike" baseline="0" dirty="0">
                <a:latin typeface="CMR10"/>
              </a:rPr>
              <a:t>Input to </a:t>
            </a:r>
            <a:r>
              <a:rPr lang="en-US" sz="1800" b="0" i="0" u="none" strike="noStrike" baseline="0" dirty="0" err="1">
                <a:latin typeface="CMR10"/>
              </a:rPr>
              <a:t>DeTr</a:t>
            </a:r>
            <a:r>
              <a:rPr lang="en-US" sz="1800" b="0" i="0" u="none" strike="noStrike" baseline="0" dirty="0">
                <a:latin typeface="CMR10"/>
              </a:rPr>
              <a:t> model was also change to multi-sensor data.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800" b="0" i="0" u="none" strike="noStrike" baseline="0" dirty="0" err="1">
                <a:latin typeface="CMR10"/>
              </a:rPr>
              <a:t>DeTr’s</a:t>
            </a:r>
            <a:r>
              <a:rPr lang="en-US" sz="1800" b="0" i="0" u="none" strike="noStrike" baseline="0" dirty="0">
                <a:latin typeface="CMR10"/>
              </a:rPr>
              <a:t> Dataset and </a:t>
            </a:r>
            <a:r>
              <a:rPr lang="en-US" sz="1800" b="0" i="0" u="none" strike="noStrike" baseline="0" dirty="0" err="1">
                <a:latin typeface="CMR10"/>
              </a:rPr>
              <a:t>DataLoader</a:t>
            </a:r>
            <a:r>
              <a:rPr lang="en-US" sz="1800" b="0" i="0" u="none" strike="noStrike" baseline="0" dirty="0">
                <a:latin typeface="CMR10"/>
              </a:rPr>
              <a:t> were modified to load </a:t>
            </a:r>
            <a:r>
              <a:rPr lang="en-US" sz="1800" b="0" i="0" u="none" strike="noStrike" baseline="0" dirty="0" err="1">
                <a:latin typeface="CMR10"/>
              </a:rPr>
              <a:t>Kitti</a:t>
            </a:r>
            <a:r>
              <a:rPr lang="en-US" sz="1800" b="0" i="0" u="none" strike="noStrike" baseline="0" dirty="0">
                <a:latin typeface="CMR10"/>
              </a:rPr>
              <a:t> RGB and BEV data.</a:t>
            </a:r>
            <a:endParaRPr lang="en-DE" sz="1800" dirty="0"/>
          </a:p>
          <a:p>
            <a:pPr marL="342900" indent="-342900" algn="l">
              <a:buAutoNum type="arabicPeriod"/>
            </a:pPr>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E2B266EF-51AE-2C40-8C95-8EB2C49369B2}" type="slidenum">
              <a:rPr lang="de-DE" smtClean="0"/>
              <a:t>18</a:t>
            </a:fld>
            <a:endParaRPr lang="de-DE"/>
          </a:p>
        </p:txBody>
      </p:sp>
    </p:spTree>
    <p:extLst>
      <p:ext uri="{BB962C8B-B14F-4D97-AF65-F5344CB8AC3E}">
        <p14:creationId xmlns:p14="http://schemas.microsoft.com/office/powerpoint/2010/main" val="423356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7481 images</a:t>
            </a:r>
          </a:p>
          <a:p>
            <a:endParaRPr lang="en-US" dirty="0"/>
          </a:p>
          <a:p>
            <a:r>
              <a:rPr lang="en-US" dirty="0"/>
              <a:t>Analysis: </a:t>
            </a:r>
          </a:p>
          <a:p>
            <a:pPr marL="228600" indent="-228600">
              <a:buFont typeface="+mj-lt"/>
              <a:buAutoNum type="arabicPeriod"/>
            </a:pPr>
            <a:r>
              <a:rPr lang="en-US" dirty="0"/>
              <a:t>Maximum count of: Cars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Second count of: Pedestrians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Least count of: Cyclist</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Split 1 can not be used further because of drawback.</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Split 2 has less training data</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Split 3 has more training data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dirty="0"/>
              <a:t>Split 3 is created by using every 5</a:t>
            </a:r>
            <a:r>
              <a:rPr lang="en-US" baseline="30000" dirty="0"/>
              <a:t>th</a:t>
            </a:r>
            <a:r>
              <a:rPr lang="en-US" dirty="0"/>
              <a:t> sequence as the validation sequence and rest as training sequences. </a:t>
            </a:r>
          </a:p>
        </p:txBody>
      </p:sp>
      <p:sp>
        <p:nvSpPr>
          <p:cNvPr id="4" name="Slide Number Placeholder 3"/>
          <p:cNvSpPr>
            <a:spLocks noGrp="1"/>
          </p:cNvSpPr>
          <p:nvPr>
            <p:ph type="sldNum" sz="quarter" idx="5"/>
          </p:nvPr>
        </p:nvSpPr>
        <p:spPr/>
        <p:txBody>
          <a:bodyPr/>
          <a:lstStyle/>
          <a:p>
            <a:fld id="{E2B266EF-51AE-2C40-8C95-8EB2C49369B2}" type="slidenum">
              <a:rPr lang="de-DE" smtClean="0"/>
              <a:t>19</a:t>
            </a:fld>
            <a:endParaRPr lang="de-DE"/>
          </a:p>
        </p:txBody>
      </p:sp>
    </p:spTree>
    <p:extLst>
      <p:ext uri="{BB962C8B-B14F-4D97-AF65-F5344CB8AC3E}">
        <p14:creationId xmlns:p14="http://schemas.microsoft.com/office/powerpoint/2010/main" val="51816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solutions of overfitting are:</a:t>
            </a:r>
          </a:p>
          <a:p>
            <a:pPr marL="228600" indent="-228600">
              <a:buAutoNum type="arabicPeriod"/>
            </a:pPr>
            <a:r>
              <a:rPr lang="en-US" dirty="0"/>
              <a:t>Regularization (L2 and L2+L1)</a:t>
            </a:r>
          </a:p>
          <a:p>
            <a:pPr marL="228600" indent="-228600">
              <a:buAutoNum type="arabicPeriod"/>
            </a:pPr>
            <a:r>
              <a:rPr lang="en-US" dirty="0"/>
              <a:t>Weight Decay  (</a:t>
            </a:r>
            <a:r>
              <a:rPr lang="en-US" dirty="0" err="1"/>
              <a:t>AdamW</a:t>
            </a:r>
            <a:r>
              <a:rPr lang="en-US" dirty="0"/>
              <a:t> already has weight decay)</a:t>
            </a:r>
          </a:p>
          <a:p>
            <a:pPr marL="228600" indent="-228600">
              <a:buAutoNum type="arabicPeriod"/>
            </a:pPr>
            <a:r>
              <a:rPr lang="en-US" dirty="0"/>
              <a:t>Auxiliary Losses (already used)</a:t>
            </a:r>
          </a:p>
          <a:p>
            <a:pPr marL="228600" indent="-228600">
              <a:buAutoNum type="arabicPeriod"/>
            </a:pPr>
            <a:r>
              <a:rPr lang="en-US" dirty="0"/>
              <a:t>Dropout (10% already present)</a:t>
            </a:r>
          </a:p>
          <a:p>
            <a:pPr marL="228600" indent="-228600">
              <a:buAutoNum type="arabicPeriod"/>
            </a:pPr>
            <a:r>
              <a:rPr lang="en-US" dirty="0"/>
              <a:t>Reduce model capacity (already too few parameters, can’t reduce further)</a:t>
            </a:r>
          </a:p>
          <a:p>
            <a:pPr marL="228600" indent="-228600">
              <a:buAutoNum type="arabicPeriod"/>
            </a:pPr>
            <a:r>
              <a:rPr lang="en-US" dirty="0"/>
              <a:t>Data Augmentation</a:t>
            </a:r>
          </a:p>
          <a:p>
            <a:pPr marL="228600" indent="-228600">
              <a:buAutoNum type="arabicPeriod"/>
            </a:pPr>
            <a:r>
              <a:rPr lang="en-US" dirty="0"/>
              <a:t>Data </a:t>
            </a:r>
            <a:r>
              <a:rPr lang="en-US" dirty="0" err="1"/>
              <a:t>Normalisation</a:t>
            </a:r>
            <a:endParaRPr lang="en-US" dirty="0"/>
          </a:p>
          <a:p>
            <a:pPr marL="228600" indent="-228600">
              <a:buAutoNum type="arabicPeriod"/>
            </a:pPr>
            <a:r>
              <a:rPr lang="en-US" dirty="0"/>
              <a:t>Early stopping (no effect)</a:t>
            </a:r>
          </a:p>
          <a:p>
            <a:pPr marL="228600" indent="-228600">
              <a:buAutoNum type="arabicPeriod"/>
            </a:pPr>
            <a:r>
              <a:rPr lang="en-US" dirty="0"/>
              <a:t>Simplify model (can simplify more than this)</a:t>
            </a:r>
          </a:p>
          <a:p>
            <a:pPr marL="228600" indent="-228600">
              <a:buAutoNum type="arabicPeriod"/>
            </a:pPr>
            <a:endParaRPr lang="en-US" dirty="0"/>
          </a:p>
          <a:p>
            <a:r>
              <a:rPr lang="en-US" dirty="0"/>
              <a:t>DFKI internal library DTK was used for Data Loading </a:t>
            </a:r>
            <a:r>
              <a:rPr lang="en-US" b="1" dirty="0"/>
              <a:t>with some customizations (basically filtering the annotations and dataset length).</a:t>
            </a:r>
          </a:p>
          <a:p>
            <a:r>
              <a:rPr lang="en-US" dirty="0"/>
              <a:t>For this research, used object annotations with less than 50% occlusion.</a:t>
            </a:r>
          </a:p>
          <a:p>
            <a:r>
              <a:rPr lang="en-US" dirty="0" err="1"/>
              <a:t>NuScenes</a:t>
            </a:r>
            <a:r>
              <a:rPr lang="en-US" dirty="0"/>
              <a:t> has total 23 object classes, only 18 were used in annotations.</a:t>
            </a:r>
          </a:p>
          <a:p>
            <a:r>
              <a:rPr lang="en-US" dirty="0"/>
              <a:t>18 classes were further mapped to only 6 classes i.e., car, bus, truck, cyclist, pedestrian and </a:t>
            </a:r>
            <a:r>
              <a:rPr lang="en-US" dirty="0" err="1"/>
              <a:t>dontcare</a:t>
            </a:r>
            <a:r>
              <a:rPr lang="en-US" dirty="0"/>
              <a:t>.</a:t>
            </a:r>
          </a:p>
          <a:p>
            <a:r>
              <a:rPr lang="en-US" dirty="0"/>
              <a:t>Only front and back camera data is used, for this research.</a:t>
            </a:r>
          </a:p>
          <a:p>
            <a:r>
              <a:rPr lang="en-US" dirty="0" err="1"/>
              <a:t>NuScenes</a:t>
            </a:r>
            <a:r>
              <a:rPr lang="en-US" dirty="0"/>
              <a:t> annotations are present in 3D which are converted to 2D annotations by DFKI internal library.</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err="1">
                <a:effectLst/>
                <a:latin typeface="Arial" panose="020B0604020202020204" pitchFamily="34" charset="0"/>
              </a:rPr>
              <a:t>kitti</a:t>
            </a:r>
            <a:r>
              <a:rPr lang="en-US" b="0" i="0" dirty="0">
                <a:effectLst/>
                <a:latin typeface="Arial" panose="020B0604020202020204" pitchFamily="34" charset="0"/>
              </a:rPr>
              <a:t> dataset uses average precision (AP) metric. Inter- section over Union (</a:t>
            </a:r>
            <a:r>
              <a:rPr lang="en-US" b="0" i="0" dirty="0" err="1">
                <a:effectLst/>
                <a:latin typeface="Arial" panose="020B0604020202020204" pitchFamily="34" charset="0"/>
              </a:rPr>
              <a:t>IoU</a:t>
            </a:r>
            <a:r>
              <a:rPr lang="en-US" b="0" i="0" dirty="0">
                <a:effectLst/>
                <a:latin typeface="Arial" panose="020B0604020202020204" pitchFamily="34" charset="0"/>
              </a:rPr>
              <a:t>) is used to measure the overlapping between predicted and ground truth bounding box. Overlap should be more than 50% for True Positive (TP). False Positive (FP) corresponds to multiple detection for the same ground truth object.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i="0" dirty="0" err="1">
                <a:effectLst/>
                <a:latin typeface="Arial" panose="020B0604020202020204" pitchFamily="34" charset="0"/>
              </a:rPr>
              <a:t>NuScenes</a:t>
            </a:r>
            <a:r>
              <a:rPr lang="en-US" b="0" i="0" dirty="0">
                <a:effectLst/>
                <a:latin typeface="Arial" panose="020B0604020202020204" pitchFamily="34" charset="0"/>
              </a:rPr>
              <a: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i="0" dirty="0">
                <a:effectLst/>
                <a:latin typeface="Arial" panose="020B0604020202020204" pitchFamily="34" charset="0"/>
              </a:rPr>
              <a:t>It is better way to find AP for </a:t>
            </a:r>
            <a:r>
              <a:rPr lang="en-US" b="0" i="0" dirty="0" err="1">
                <a:effectLst/>
                <a:latin typeface="Arial" panose="020B0604020202020204" pitchFamily="34" charset="0"/>
              </a:rPr>
              <a:t>NuS</a:t>
            </a:r>
            <a:r>
              <a:rPr lang="en-US" b="0" i="0" dirty="0">
                <a:effectLst/>
                <a:latin typeface="Arial" panose="020B0604020202020204" pitchFamily="34" charset="0"/>
              </a:rPr>
              <a:t> because images has lots of small sized annotations, thus can not rely much on </a:t>
            </a:r>
            <a:r>
              <a:rPr lang="en-US" b="0" i="0" dirty="0" err="1">
                <a:effectLst/>
                <a:latin typeface="Arial" panose="020B0604020202020204" pitchFamily="34" charset="0"/>
              </a:rPr>
              <a:t>Kitti</a:t>
            </a:r>
            <a:r>
              <a:rPr lang="en-US" b="0" i="0" dirty="0">
                <a:effectLst/>
                <a:latin typeface="Arial" panose="020B0604020202020204" pitchFamily="34" charset="0"/>
              </a:rPr>
              <a:t> evaluation results.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DE" b="1"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20</a:t>
            </a:fld>
            <a:endParaRPr lang="de-DE"/>
          </a:p>
        </p:txBody>
      </p:sp>
    </p:spTree>
    <p:extLst>
      <p:ext uri="{BB962C8B-B14F-4D97-AF65-F5344CB8AC3E}">
        <p14:creationId xmlns:p14="http://schemas.microsoft.com/office/powerpoint/2010/main" val="3086781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1" dirty="0"/>
              <a:t>Highlighted experiments (bold ones) in both tables are same.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1"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1" dirty="0"/>
              <a:t>Threshold values below 70% doesn‘t improve performance.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The whole model is trained with 10^-4 and backbone is trained with 10^-5 learning rate.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de-DE" sz="1200" b="0" dirty="0"/>
              <a:t>Use DeTr pretrained weights, training is not possible without it.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de-DE" sz="1200" b="0" dirty="0"/>
              <a:t>Query objects weights is important, training is not possible without it.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de-DE" sz="1200" b="0" dirty="0"/>
              <a:t>Not using Backbone weights is beneficial.</a:t>
            </a:r>
          </a:p>
          <a:p>
            <a:endParaRPr lang="en-US" b="1" dirty="0"/>
          </a:p>
          <a:p>
            <a:r>
              <a:rPr lang="en-US" b="0" dirty="0"/>
              <a:t>Medium level difficulty for </a:t>
            </a:r>
            <a:r>
              <a:rPr lang="en-US" b="0" dirty="0" err="1"/>
              <a:t>Kitti</a:t>
            </a:r>
            <a:r>
              <a:rPr lang="en-US" b="0" dirty="0"/>
              <a:t> AP values.</a:t>
            </a:r>
            <a:endParaRPr lang="en-DE" b="0" dirty="0"/>
          </a:p>
        </p:txBody>
      </p:sp>
      <p:sp>
        <p:nvSpPr>
          <p:cNvPr id="4" name="Slide Number Placeholder 3"/>
          <p:cNvSpPr>
            <a:spLocks noGrp="1"/>
          </p:cNvSpPr>
          <p:nvPr>
            <p:ph type="sldNum" sz="quarter" idx="5"/>
          </p:nvPr>
        </p:nvSpPr>
        <p:spPr/>
        <p:txBody>
          <a:bodyPr/>
          <a:lstStyle/>
          <a:p>
            <a:fld id="{E2B266EF-51AE-2C40-8C95-8EB2C49369B2}" type="slidenum">
              <a:rPr lang="de-DE" smtClean="0"/>
              <a:t>22</a:t>
            </a:fld>
            <a:endParaRPr lang="de-DE"/>
          </a:p>
        </p:txBody>
      </p:sp>
    </p:spTree>
    <p:extLst>
      <p:ext uri="{BB962C8B-B14F-4D97-AF65-F5344CB8AC3E}">
        <p14:creationId xmlns:p14="http://schemas.microsoft.com/office/powerpoint/2010/main" val="2015883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ip pw: input_proj layer pretrained weights, Hyper Params include (#head, #layers, block_exp, step size), Image and LIDAR Encoder, DA: Data Augmentation, PG: Parameter Grouping, Car, Ped: Pedestrian, Cyc: Cyclist shows Average Precision (AP</a:t>
            </a:r>
            <a:r>
              <a:rPr lang="de-DE" sz="1200" b="0" baseline="-25000" dirty="0"/>
              <a:t>70</a:t>
            </a:r>
            <a:r>
              <a:rPr lang="de-DE" sz="1200" b="0" dirty="0"/>
              <a:t> in %) medium difficulty value, R18: ResNet18, R34: ResNet34, R50: ResNet50, Y: Yes, N:No, M: Million, + referes element-wise summation, (.)referes concatenation, * referes 1x1 convolution layer is used and ‘ referes pretrained weights are used. </a:t>
            </a:r>
          </a:p>
          <a:p>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23</a:t>
            </a:fld>
            <a:endParaRPr lang="de-DE"/>
          </a:p>
        </p:txBody>
      </p:sp>
    </p:spTree>
    <p:extLst>
      <p:ext uri="{BB962C8B-B14F-4D97-AF65-F5344CB8AC3E}">
        <p14:creationId xmlns:p14="http://schemas.microsoft.com/office/powerpoint/2010/main" val="115069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ip pw: input_proj layer pretrained weights, Hyper Params include (#head, #layers, block_exp, step size), Image and LIDAR Encoder, DA: Data Augmentation, PG: Parameter Grouping, Car, Ped: Pedestrian, Cyc: Cyclist shows Average Precision (AP</a:t>
            </a:r>
            <a:r>
              <a:rPr lang="de-DE" sz="1200" b="0" baseline="-25000" dirty="0"/>
              <a:t>70</a:t>
            </a:r>
            <a:r>
              <a:rPr lang="de-DE" sz="1200" b="0" dirty="0"/>
              <a:t> in %) medium difficulty value, R18: ResNet18, R34: ResNet34, R50: ResNet50, Y: Yes, N:No, M: Million, + referes element-wise summation, (.)referes concatenation, * referes 1x1 convolution layer is used and ‘ referes pretrained weights are used.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Tried R34 in BEV and R18 in RGB Encoder, earlier kept the performance same or very little bit better but for later case it was worse than current performance.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dirty="0"/>
          </a:p>
          <a:p>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24</a:t>
            </a:fld>
            <a:endParaRPr lang="de-DE"/>
          </a:p>
        </p:txBody>
      </p:sp>
    </p:spTree>
    <p:extLst>
      <p:ext uri="{BB962C8B-B14F-4D97-AF65-F5344CB8AC3E}">
        <p14:creationId xmlns:p14="http://schemas.microsoft.com/office/powerpoint/2010/main" val="3486547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1. </a:t>
            </a:r>
            <a:r>
              <a:rPr lang="en-US" b="1" i="0" dirty="0">
                <a:effectLst/>
                <a:latin typeface="Arial" panose="020B0604020202020204" pitchFamily="34" charset="0"/>
              </a:rPr>
              <a:t>Normal Weight Initialization</a:t>
            </a:r>
            <a:r>
              <a:rPr lang="en-US" b="0" i="0" dirty="0">
                <a:effectLst/>
                <a:latin typeface="Arial" panose="020B0604020202020204" pitchFamily="34" charset="0"/>
              </a:rPr>
              <a:t>: technique initializes weights by values sampled from normal distribution (mean=0 and standard deviation (σ)= 1).</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2. </a:t>
            </a:r>
            <a:r>
              <a:rPr lang="en-US" b="1" i="0" dirty="0">
                <a:effectLst/>
                <a:latin typeface="Arial" panose="020B0604020202020204" pitchFamily="34" charset="0"/>
              </a:rPr>
              <a:t>He Normal Weight Initialization: or </a:t>
            </a:r>
            <a:r>
              <a:rPr lang="en-US" b="1" i="0" dirty="0" err="1">
                <a:effectLst/>
                <a:latin typeface="Arial" panose="020B0604020202020204" pitchFamily="34" charset="0"/>
              </a:rPr>
              <a:t>kaiming</a:t>
            </a:r>
            <a:r>
              <a:rPr lang="en-US" b="1" i="0" dirty="0">
                <a:effectLst/>
                <a:latin typeface="Arial" panose="020B0604020202020204" pitchFamily="34" charset="0"/>
              </a:rPr>
              <a:t> Normal : </a:t>
            </a:r>
            <a:r>
              <a:rPr lang="en-US" b="0" i="0" dirty="0">
                <a:effectLst/>
                <a:latin typeface="Arial" panose="020B0604020202020204" pitchFamily="34" charset="0"/>
              </a:rPr>
              <a:t>technique samples initial weights from normal distribution with mean=0 and standard deviation: (σ =√ 2/</a:t>
            </a:r>
            <a:r>
              <a:rPr lang="en-US" b="0" i="0" dirty="0" err="1">
                <a:effectLst/>
                <a:latin typeface="Arial" panose="020B0604020202020204" pitchFamily="34" charset="0"/>
              </a:rPr>
              <a:t>fan_mode</a:t>
            </a:r>
            <a:r>
              <a:rPr lang="en-US" b="0" i="0" dirty="0">
                <a:effectLst/>
                <a:latin typeface="Arial" panose="020B0604020202020204" pitchFamily="34" charset="0"/>
              </a:rPr>
              <a:t> ), where fan mode is length of weight tensor.</a:t>
            </a: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t>3. </a:t>
            </a:r>
            <a:r>
              <a:rPr lang="en-US" b="1" i="0" dirty="0">
                <a:effectLst/>
                <a:latin typeface="Arial" panose="020B0604020202020204" pitchFamily="34" charset="0"/>
              </a:rPr>
              <a:t>Orthogonal Weight Initialization</a:t>
            </a:r>
            <a:r>
              <a:rPr lang="en-US" b="0" i="0" dirty="0">
                <a:effectLst/>
                <a:latin typeface="Arial" panose="020B0604020202020204" pitchFamily="34" charset="0"/>
              </a:rPr>
              <a:t>: technique sample initial weights from a orthogonal matrix.</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 </a:t>
            </a:r>
            <a:endParaRPr lang="de-DE"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DA: RandomHorizontal Flip, RandomCrop, RandomSelect, ColorJittering, RandomGrayscale, ToTensor, Normalise.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b="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ip pw: input_proj layer pretrained weights, Hyper Params include (#head, #layers, block_exp, step size), Image and LIDAR Encoder, DA: Data Augmentation, PG: Parameter Grouping, Car, Ped: Pedestrian, Cyc: Cyclist shows Average Precision (AP</a:t>
            </a:r>
            <a:r>
              <a:rPr lang="de-DE" sz="1200" b="0" baseline="-25000" dirty="0"/>
              <a:t>70</a:t>
            </a:r>
            <a:r>
              <a:rPr lang="de-DE" sz="1200" b="0" dirty="0"/>
              <a:t> in %) medium difficulty value, R18: ResNet18, R34: ResNet34, R50: ResNet50, Y: Yes, N:No, M: Million, + referes element-wise summation, (.)referes concatenation, * referes 1x1 convolution layer is used and ‘ referes pretrained weights are used. </a:t>
            </a:r>
          </a:p>
          <a:p>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25</a:t>
            </a:fld>
            <a:endParaRPr lang="de-DE"/>
          </a:p>
        </p:txBody>
      </p:sp>
    </p:spTree>
    <p:extLst>
      <p:ext uri="{BB962C8B-B14F-4D97-AF65-F5344CB8AC3E}">
        <p14:creationId xmlns:p14="http://schemas.microsoft.com/office/powerpoint/2010/main" val="1814205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a:t>
            </a:fld>
            <a:endParaRPr lang="de-DE"/>
          </a:p>
        </p:txBody>
      </p:sp>
    </p:spTree>
    <p:extLst>
      <p:ext uri="{BB962C8B-B14F-4D97-AF65-F5344CB8AC3E}">
        <p14:creationId xmlns:p14="http://schemas.microsoft.com/office/powerpoint/2010/main" val="1474548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Different image resolution: (512, 1024) or (384, 1280)</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Position encoding – sine/learned</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Lr scheduler – exponential and SWALR</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Lr – 10-3, 10-4, 10-5</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Differnt weight decay factor- 10-3, 10-4, 10-5</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Different parameter grouping lr rates- 10-3, 10-4, 10-5</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Whether to pass squared BEV image or normal BEV image.</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Normalise BEV or not – histogram genration on the basis of number of lidar points. Normalize by maximum number of points in any histogram bar. </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ip pw: input_proj layer pretrained weights, Hyper Params include (#head, #layers, block_exp, step size), Image and LIDAR Encoder, DA: Data Augmentation, PG: Parameter Grouping, Car, Ped: Pedestrian, Cyc: Cyclist shows Average Precision (AP</a:t>
            </a:r>
            <a:r>
              <a:rPr lang="de-DE" sz="1200" b="0" baseline="-25000" dirty="0"/>
              <a:t>70</a:t>
            </a:r>
            <a:r>
              <a:rPr lang="de-DE" sz="1200" b="0" dirty="0"/>
              <a:t> in %) medium difficulty value, R18: ResNet18, R34: ResNet34, R50: ResNet50, Y: Yes, N:No, M: Million, + referes element-wise summation, (.)referes concatenation, * referes 1x1 convolution layer is used and ‘ referes pretrained weights are used. </a:t>
            </a:r>
          </a:p>
          <a:p>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26</a:t>
            </a:fld>
            <a:endParaRPr lang="de-DE"/>
          </a:p>
        </p:txBody>
      </p:sp>
    </p:spTree>
    <p:extLst>
      <p:ext uri="{BB962C8B-B14F-4D97-AF65-F5344CB8AC3E}">
        <p14:creationId xmlns:p14="http://schemas.microsoft.com/office/powerpoint/2010/main" val="4129414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mj-lt"/>
              <a:buAutoNum type="arabicPeriod"/>
            </a:pPr>
            <a:r>
              <a:rPr lang="en-US" sz="1800" b="0" i="0" u="none" strike="noStrike" baseline="0" dirty="0">
                <a:latin typeface="CMR10"/>
              </a:rPr>
              <a:t>Compared to split 2, </a:t>
            </a:r>
            <a:r>
              <a:rPr lang="en-US" sz="1800" b="0" i="0" u="none" strike="noStrike" baseline="0" dirty="0">
                <a:latin typeface="CMMI10"/>
              </a:rPr>
              <a:t>AP</a:t>
            </a:r>
            <a:r>
              <a:rPr lang="en-US" sz="1800" b="0" i="0" u="none" strike="noStrike" baseline="-25000" dirty="0">
                <a:latin typeface="CMR8"/>
              </a:rPr>
              <a:t>70</a:t>
            </a:r>
            <a:r>
              <a:rPr lang="en-US" sz="1800" b="0" i="0" u="none" strike="noStrike" baseline="0" dirty="0">
                <a:latin typeface="CMR8"/>
              </a:rPr>
              <a:t> </a:t>
            </a:r>
            <a:r>
              <a:rPr lang="en-US" sz="1800" b="0" i="0" u="none" strike="noStrike" baseline="0" dirty="0">
                <a:latin typeface="CMR10"/>
              </a:rPr>
              <a:t>values for split 3 are higher by 5.3, 14.8 and 20.1 values for car, pedestrian and cyclist, respectively.</a:t>
            </a:r>
          </a:p>
          <a:p>
            <a:pPr marL="342900" indent="-342900" algn="l">
              <a:buFont typeface="+mj-lt"/>
              <a:buAutoNum type="arabicPeriod"/>
            </a:pPr>
            <a:r>
              <a:rPr lang="en-US" sz="1800" b="0" i="0" u="none" strike="noStrike" baseline="0" dirty="0">
                <a:solidFill>
                  <a:srgbClr val="000000"/>
                </a:solidFill>
                <a:latin typeface="CMR10"/>
              </a:rPr>
              <a:t>Compared to other objects, Cyclist instance count in dataset is very less, this might be the reason for Cyclist to have least </a:t>
            </a:r>
            <a:r>
              <a:rPr lang="en-US" sz="1800" b="0" i="0" u="none" strike="noStrike" baseline="0" dirty="0">
                <a:solidFill>
                  <a:srgbClr val="000000"/>
                </a:solidFill>
                <a:latin typeface="CMMI10"/>
              </a:rPr>
              <a:t>AP</a:t>
            </a:r>
            <a:r>
              <a:rPr lang="en-US" sz="1800" b="0" i="0" u="none" strike="noStrike" baseline="0" dirty="0">
                <a:solidFill>
                  <a:srgbClr val="000000"/>
                </a:solidFill>
                <a:latin typeface="CMR8"/>
              </a:rPr>
              <a:t>70 </a:t>
            </a:r>
            <a:r>
              <a:rPr lang="en-US" sz="1800" b="0" i="0" u="none" strike="noStrike" baseline="0" dirty="0">
                <a:solidFill>
                  <a:srgbClr val="000000"/>
                </a:solidFill>
                <a:latin typeface="CMR10"/>
              </a:rPr>
              <a:t>value i.e., 58.1 among all other classes.</a:t>
            </a:r>
          </a:p>
          <a:p>
            <a:pPr marL="342900" indent="-342900" algn="l">
              <a:buFont typeface="+mj-lt"/>
              <a:buAutoNum type="arabicPeriod"/>
            </a:pPr>
            <a:r>
              <a:rPr lang="en-US" sz="1800" b="0" i="0" u="none" strike="noStrike" baseline="0" dirty="0">
                <a:solidFill>
                  <a:srgbClr val="000000"/>
                </a:solidFill>
                <a:latin typeface="CMR10"/>
              </a:rPr>
              <a:t>Car has lot of data thus not much difference in the AP values for Car object. </a:t>
            </a:r>
          </a:p>
          <a:p>
            <a:pPr marL="0" indent="0" algn="l">
              <a:buFont typeface="+mj-lt"/>
              <a:buNone/>
            </a:pPr>
            <a:endParaRPr lang="en-US" sz="1800" b="0" i="0" u="none" strike="noStrike" baseline="0" dirty="0">
              <a:solidFill>
                <a:srgbClr val="000000"/>
              </a:solidFill>
              <a:latin typeface="CMR1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b="1" dirty="0"/>
              <a:t>For Split 2 and split 3 - L1 and </a:t>
            </a:r>
            <a:r>
              <a:rPr lang="en-US" sz="1800" b="1" dirty="0" err="1"/>
              <a:t>GIoU</a:t>
            </a:r>
            <a:r>
              <a:rPr lang="en-US" sz="1800" b="1" dirty="0"/>
              <a:t> loss both also have generalization gap.</a:t>
            </a:r>
            <a:endParaRPr lang="en-DE" sz="1800" b="1" dirty="0"/>
          </a:p>
          <a:p>
            <a:pPr marL="0" indent="0" algn="l">
              <a:buFont typeface="+mj-lt"/>
              <a:buNone/>
            </a:pPr>
            <a:endParaRPr lang="en-US" sz="1800" b="0" i="0" u="none" strike="noStrike" baseline="0" dirty="0">
              <a:solidFill>
                <a:srgbClr val="000000"/>
              </a:solidFill>
              <a:latin typeface="CMR10"/>
            </a:endParaRPr>
          </a:p>
          <a:p>
            <a:pPr marL="0" indent="0" algn="l">
              <a:buFont typeface="+mj-lt"/>
              <a:buNone/>
            </a:pPr>
            <a:endParaRPr lang="en-US" sz="1800" b="0" i="0" u="none" strike="noStrike" baseline="0" dirty="0">
              <a:solidFill>
                <a:srgbClr val="000000"/>
              </a:solidFill>
              <a:latin typeface="CMR10"/>
            </a:endParaRPr>
          </a:p>
          <a:p>
            <a:pPr marL="0" indent="0" algn="l">
              <a:buFont typeface="+mj-lt"/>
              <a:buNone/>
            </a:pPr>
            <a:r>
              <a:rPr lang="en-US" sz="1800" b="0" i="0" u="none" strike="noStrike" baseline="0" dirty="0">
                <a:solidFill>
                  <a:srgbClr val="000000"/>
                </a:solidFill>
                <a:latin typeface="CMR10"/>
              </a:rPr>
              <a:t>Split 1 – 175 exp – 38M – PG 4 – row 9</a:t>
            </a:r>
            <a:r>
              <a:rPr lang="en-US" sz="1800" b="0" i="0" u="none" strike="noStrike" baseline="30000" dirty="0">
                <a:solidFill>
                  <a:srgbClr val="000000"/>
                </a:solidFill>
                <a:latin typeface="CMR10"/>
              </a:rPr>
              <a:t>th</a:t>
            </a:r>
            <a:r>
              <a:rPr lang="en-US" sz="1800" b="0" i="0" u="none" strike="noStrike" baseline="0" dirty="0">
                <a:solidFill>
                  <a:srgbClr val="000000"/>
                </a:solidFill>
                <a:latin typeface="CMR10"/>
              </a:rPr>
              <a:t> setting</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b="0" i="0" u="none" strike="noStrike" baseline="0" dirty="0">
                <a:solidFill>
                  <a:srgbClr val="000000"/>
                </a:solidFill>
                <a:latin typeface="CMR10"/>
              </a:rPr>
              <a:t>Split 2 – 168 exp – 38 M - PG 4 – row 9</a:t>
            </a:r>
            <a:r>
              <a:rPr lang="en-US" sz="1800" b="0" i="0" u="none" strike="noStrike" baseline="30000" dirty="0">
                <a:solidFill>
                  <a:srgbClr val="000000"/>
                </a:solidFill>
                <a:latin typeface="CMR10"/>
              </a:rPr>
              <a:t>th</a:t>
            </a:r>
            <a:r>
              <a:rPr lang="en-US" sz="1800" b="0" i="0" u="none" strike="noStrike" baseline="0" dirty="0">
                <a:solidFill>
                  <a:srgbClr val="000000"/>
                </a:solidFill>
                <a:latin typeface="CMR10"/>
              </a:rPr>
              <a:t> setting</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800" b="0" i="0" u="none" strike="noStrike" baseline="0" dirty="0">
                <a:solidFill>
                  <a:srgbClr val="000000"/>
                </a:solidFill>
                <a:latin typeface="CMR10"/>
              </a:rPr>
              <a:t>Split 3 – 139 exp – 38 M - PG 4 – row 9</a:t>
            </a:r>
            <a:r>
              <a:rPr lang="en-US" sz="1800" b="0" i="0" u="none" strike="noStrike" baseline="30000" dirty="0">
                <a:solidFill>
                  <a:srgbClr val="000000"/>
                </a:solidFill>
                <a:latin typeface="CMR10"/>
              </a:rPr>
              <a:t>th</a:t>
            </a:r>
            <a:r>
              <a:rPr lang="en-US" sz="1800" b="0" i="0" u="none" strike="noStrike" baseline="0" dirty="0">
                <a:solidFill>
                  <a:srgbClr val="000000"/>
                </a:solidFill>
                <a:latin typeface="CMR10"/>
              </a:rPr>
              <a:t> setting</a:t>
            </a:r>
          </a:p>
          <a:p>
            <a:pPr marL="0" indent="0" algn="l">
              <a:buFont typeface="+mj-lt"/>
              <a:buNone/>
            </a:pPr>
            <a:endParaRPr lang="en-US" sz="1800" b="0" i="0" u="none" strike="noStrike" baseline="0" dirty="0">
              <a:solidFill>
                <a:srgbClr val="000000"/>
              </a:solidFill>
              <a:latin typeface="CMR10"/>
            </a:endParaRPr>
          </a:p>
        </p:txBody>
      </p:sp>
      <p:sp>
        <p:nvSpPr>
          <p:cNvPr id="4" name="Slide Number Placeholder 3"/>
          <p:cNvSpPr>
            <a:spLocks noGrp="1"/>
          </p:cNvSpPr>
          <p:nvPr>
            <p:ph type="sldNum" sz="quarter" idx="5"/>
          </p:nvPr>
        </p:nvSpPr>
        <p:spPr/>
        <p:txBody>
          <a:bodyPr/>
          <a:lstStyle/>
          <a:p>
            <a:fld id="{E2B266EF-51AE-2C40-8C95-8EB2C49369B2}" type="slidenum">
              <a:rPr lang="de-DE" smtClean="0"/>
              <a:t>27</a:t>
            </a:fld>
            <a:endParaRPr lang="de-DE"/>
          </a:p>
        </p:txBody>
      </p:sp>
    </p:spTree>
    <p:extLst>
      <p:ext uri="{BB962C8B-B14F-4D97-AF65-F5344CB8AC3E}">
        <p14:creationId xmlns:p14="http://schemas.microsoft.com/office/powerpoint/2010/main" val="795187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mj-lt"/>
              <a:buNone/>
            </a:pPr>
            <a:r>
              <a:rPr lang="en-US" b="0" dirty="0"/>
              <a:t>Table 1:</a:t>
            </a:r>
          </a:p>
          <a:p>
            <a:pPr marL="342900" indent="-342900" algn="l">
              <a:buFont typeface="+mj-lt"/>
              <a:buAutoNum type="arabicPeriod"/>
            </a:pPr>
            <a:r>
              <a:rPr lang="en-US" b="0" dirty="0"/>
              <a:t>High resolution has better performance.</a:t>
            </a:r>
          </a:p>
          <a:p>
            <a:pPr marL="342900" indent="-342900" algn="l">
              <a:buFont typeface="+mj-lt"/>
              <a:buAutoNum type="arabicPeriod"/>
            </a:pPr>
            <a:r>
              <a:rPr lang="en-US" b="0" dirty="0"/>
              <a:t>More data has better performance.</a:t>
            </a:r>
          </a:p>
          <a:p>
            <a:pPr marL="342900" indent="-342900" algn="l">
              <a:buFont typeface="+mj-lt"/>
              <a:buAutoNum type="arabicPeriod"/>
            </a:pPr>
            <a:endParaRPr lang="en-US" b="0" dirty="0"/>
          </a:p>
          <a:p>
            <a:pPr marL="0" indent="0" algn="l">
              <a:buFont typeface="+mj-lt"/>
              <a:buNone/>
            </a:pPr>
            <a:r>
              <a:rPr lang="en-US" b="0" dirty="0"/>
              <a:t>Graph 1:</a:t>
            </a:r>
          </a:p>
          <a:p>
            <a:pPr marL="228600" indent="-228600" algn="l">
              <a:buFont typeface="+mj-lt"/>
              <a:buAutoNum type="arabicPeriod"/>
            </a:pPr>
            <a:r>
              <a:rPr lang="en-US" b="0" dirty="0"/>
              <a:t>Advantage:    </a:t>
            </a:r>
            <a:r>
              <a:rPr lang="en-US" b="0" dirty="0" err="1"/>
              <a:t>NuScenes</a:t>
            </a:r>
            <a:r>
              <a:rPr lang="en-US" b="0" dirty="0"/>
              <a:t> doesn’t has any overfitting problem – might be because of more training data</a:t>
            </a:r>
          </a:p>
          <a:p>
            <a:pPr marL="228600" indent="-228600" algn="l">
              <a:buFont typeface="+mj-lt"/>
              <a:buAutoNum type="arabicPeriod"/>
            </a:pPr>
            <a:r>
              <a:rPr lang="en-US" b="0" dirty="0"/>
              <a:t>Advantage:    </a:t>
            </a:r>
            <a:r>
              <a:rPr lang="en-US" b="0" dirty="0" err="1"/>
              <a:t>NuScenes</a:t>
            </a:r>
            <a:r>
              <a:rPr lang="en-US" b="0" dirty="0"/>
              <a:t> has less generalization gap compared to </a:t>
            </a:r>
            <a:r>
              <a:rPr lang="en-US" b="0" dirty="0" err="1"/>
              <a:t>kitti</a:t>
            </a:r>
            <a:r>
              <a:rPr lang="en-US" b="0" dirty="0"/>
              <a:t> dataset - might be because of more training data</a:t>
            </a:r>
          </a:p>
          <a:p>
            <a:pPr marL="228600" indent="-228600" algn="l">
              <a:buFont typeface="+mj-lt"/>
              <a:buAutoNum type="arabicPeriod"/>
            </a:pPr>
            <a:r>
              <a:rPr lang="en-US" b="0" dirty="0"/>
              <a:t>Drawback:     </a:t>
            </a:r>
            <a:r>
              <a:rPr lang="en-US" b="0" dirty="0" err="1"/>
              <a:t>NuScenes</a:t>
            </a:r>
            <a:r>
              <a:rPr lang="en-US" b="0" dirty="0"/>
              <a:t> classification loss converges at higher value than </a:t>
            </a:r>
            <a:r>
              <a:rPr lang="en-US" b="0" dirty="0" err="1"/>
              <a:t>Kitti</a:t>
            </a:r>
            <a:r>
              <a:rPr lang="en-US" b="0" dirty="0"/>
              <a:t> – model is not learning generalized features. </a:t>
            </a:r>
          </a:p>
          <a:p>
            <a:pPr marL="228600" indent="-228600" algn="l">
              <a:buFont typeface="+mj-lt"/>
              <a:buAutoNum type="arabicPeriod"/>
            </a:pPr>
            <a:endParaRPr lang="en-US" b="0"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1" dirty="0"/>
              <a:t>L1 and </a:t>
            </a:r>
            <a:r>
              <a:rPr lang="en-US" b="1" dirty="0" err="1"/>
              <a:t>GIoU</a:t>
            </a:r>
            <a:r>
              <a:rPr lang="en-US" b="1" dirty="0"/>
              <a:t> loss both also have generalization gap.</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1" dirty="0" err="1"/>
              <a:t>Kitti</a:t>
            </a:r>
            <a:r>
              <a:rPr lang="en-US" b="1" dirty="0"/>
              <a:t> loss curve is for experiment – </a:t>
            </a:r>
            <a:r>
              <a:rPr lang="en-US" b="1" dirty="0" err="1"/>
              <a:t>TransFuserDeTr</a:t>
            </a:r>
            <a:r>
              <a:rPr lang="en-US" b="1" dirty="0"/>
              <a:t> using pre-trained weights – exp 224 (270 epoch – can be stopped after it) – shown in SOTA table with name </a:t>
            </a:r>
            <a:r>
              <a:rPr lang="en-US" b="1" dirty="0" err="1"/>
              <a:t>TransFuserDeTr</a:t>
            </a:r>
            <a:r>
              <a:rPr lang="en-US" b="1" dirty="0"/>
              <a:t> (w) [Ours] method.</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b="1" dirty="0"/>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i="0" dirty="0" err="1">
                <a:effectLst/>
                <a:latin typeface="Arial" panose="020B0604020202020204" pitchFamily="34" charset="0"/>
              </a:rPr>
              <a:t>NuScenes</a:t>
            </a:r>
            <a:r>
              <a:rPr lang="en-US" b="0" i="0" dirty="0">
                <a:effectLst/>
                <a:latin typeface="Arial" panose="020B0604020202020204" pitchFamily="34" charset="0"/>
              </a:rPr>
              <a: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i="0" dirty="0">
                <a:effectLst/>
                <a:latin typeface="Arial" panose="020B0604020202020204" pitchFamily="34" charset="0"/>
              </a:rPr>
              <a:t>It is better way to find AP for </a:t>
            </a:r>
            <a:r>
              <a:rPr lang="en-US" b="0" i="0" dirty="0" err="1">
                <a:effectLst/>
                <a:latin typeface="Arial" panose="020B0604020202020204" pitchFamily="34" charset="0"/>
              </a:rPr>
              <a:t>NuS</a:t>
            </a:r>
            <a:r>
              <a:rPr lang="en-US" b="0" i="0" dirty="0">
                <a:effectLst/>
                <a:latin typeface="Arial" panose="020B0604020202020204" pitchFamily="34" charset="0"/>
              </a:rPr>
              <a:t> because images has lots of small sized annotations, thus can not rely much on </a:t>
            </a:r>
            <a:r>
              <a:rPr lang="en-US" b="0" i="0" dirty="0" err="1">
                <a:effectLst/>
                <a:latin typeface="Arial" panose="020B0604020202020204" pitchFamily="34" charset="0"/>
              </a:rPr>
              <a:t>Kitti</a:t>
            </a:r>
            <a:r>
              <a:rPr lang="en-US" b="0" i="0" dirty="0">
                <a:effectLst/>
                <a:latin typeface="Arial" panose="020B0604020202020204" pitchFamily="34" charset="0"/>
              </a:rPr>
              <a:t> evaluation results. </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b="0" i="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i="0" dirty="0" err="1">
                <a:effectLst/>
                <a:latin typeface="Arial" panose="020B0604020202020204" pitchFamily="34" charset="0"/>
              </a:rPr>
              <a:t>kitti</a:t>
            </a:r>
            <a:r>
              <a:rPr lang="en-US" b="0" i="0" dirty="0">
                <a:effectLst/>
                <a:latin typeface="Arial" panose="020B0604020202020204" pitchFamily="34" charset="0"/>
              </a:rPr>
              <a:t> dataset uses average precision (AP) metric. Inter- section over Union (</a:t>
            </a:r>
            <a:r>
              <a:rPr lang="en-US" b="0" i="0" dirty="0" err="1">
                <a:effectLst/>
                <a:latin typeface="Arial" panose="020B0604020202020204" pitchFamily="34" charset="0"/>
              </a:rPr>
              <a:t>IoU</a:t>
            </a:r>
            <a:r>
              <a:rPr lang="en-US" b="0" i="0" dirty="0">
                <a:effectLst/>
                <a:latin typeface="Arial" panose="020B0604020202020204" pitchFamily="34" charset="0"/>
              </a:rPr>
              <a:t>) is used to measure the overlapping between predicted and ground truth bounding box. Overlap should be more than 50% for True Positive (TP). False Positive (FP) corresponds to multiple detection for the same ground truth object.</a:t>
            </a:r>
          </a:p>
          <a:p>
            <a:pPr marL="0" marR="0" lvl="0" indent="0" algn="l" defTabSz="457200" rtl="0" eaLnBrk="1" fontAlgn="auto" latinLnBrk="0" hangingPunct="1">
              <a:lnSpc>
                <a:spcPct val="100000"/>
              </a:lnSpc>
              <a:spcBef>
                <a:spcPts val="0"/>
              </a:spcBef>
              <a:spcAft>
                <a:spcPts val="0"/>
              </a:spcAft>
              <a:buClrTx/>
              <a:buSzTx/>
              <a:buFont typeface="+mj-lt"/>
              <a:buNone/>
              <a:tabLst/>
              <a:defRPr/>
            </a:pPr>
            <a:endParaRPr lang="en-US" b="0" i="0" dirty="0">
              <a:effectLst/>
              <a:latin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rial" panose="020B0604020202020204" pitchFamily="34" charset="0"/>
              </a:rPr>
              <a:t>Setup 1: Same as used for experiment in phase 2 Table1 (big table) 9th Row.</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Arial" panose="020B0604020202020204" pitchFamily="34" charset="0"/>
              </a:rPr>
              <a:t>Setup 2: Same as used for experiment in phase 2 Table1 (big table) 8th Row. The only difference is ImageNet pretrained weights were used for ResNet34.</a:t>
            </a:r>
            <a:endParaRPr lang="en-DE" b="1" dirty="0"/>
          </a:p>
          <a:p>
            <a:pPr marL="0" indent="0" algn="l">
              <a:buFont typeface="+mj-lt"/>
              <a:buNone/>
            </a:pPr>
            <a:endParaRPr lang="en-US" b="0" dirty="0"/>
          </a:p>
          <a:p>
            <a:pPr marL="228600" indent="-228600" algn="l">
              <a:buFont typeface="+mj-lt"/>
              <a:buAutoNum type="arabicPeriod"/>
            </a:pPr>
            <a:endParaRPr lang="en-DE" b="0" dirty="0"/>
          </a:p>
        </p:txBody>
      </p:sp>
      <p:sp>
        <p:nvSpPr>
          <p:cNvPr id="4" name="Slide Number Placeholder 3"/>
          <p:cNvSpPr>
            <a:spLocks noGrp="1"/>
          </p:cNvSpPr>
          <p:nvPr>
            <p:ph type="sldNum" sz="quarter" idx="5"/>
          </p:nvPr>
        </p:nvSpPr>
        <p:spPr/>
        <p:txBody>
          <a:bodyPr/>
          <a:lstStyle/>
          <a:p>
            <a:fld id="{E2B266EF-51AE-2C40-8C95-8EB2C49369B2}" type="slidenum">
              <a:rPr lang="de-DE" smtClean="0"/>
              <a:t>28</a:t>
            </a:fld>
            <a:endParaRPr lang="de-DE"/>
          </a:p>
        </p:txBody>
      </p:sp>
    </p:spTree>
    <p:extLst>
      <p:ext uri="{BB962C8B-B14F-4D97-AF65-F5344CB8AC3E}">
        <p14:creationId xmlns:p14="http://schemas.microsoft.com/office/powerpoint/2010/main" val="4004417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baseline="0" dirty="0">
                <a:solidFill>
                  <a:srgbClr val="333333"/>
                </a:solidFill>
                <a:cs typeface="Calibri" panose="020F0502020204030204" pitchFamily="34" charset="0"/>
              </a:rPr>
              <a:t>* denotes the results of DeTr</a:t>
            </a:r>
            <a:r>
              <a:rPr lang="en-US" sz="1200" b="0" i="0" u="none" strike="noStrike" baseline="30000" dirty="0">
                <a:solidFill>
                  <a:schemeClr val="tx1">
                    <a:lumMod val="95000"/>
                    <a:lumOff val="5000"/>
                  </a:schemeClr>
                </a:solidFill>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2</a:t>
            </a:r>
            <a:r>
              <a:rPr lang="en-US" sz="1200" b="0" i="0" u="none" strike="noStrike" baseline="0" dirty="0">
                <a:solidFill>
                  <a:srgbClr val="333333"/>
                </a:solidFill>
                <a:cs typeface="Calibri" panose="020F0502020204030204" pitchFamily="34" charset="0"/>
              </a:rPr>
              <a:t> on </a:t>
            </a:r>
            <a:r>
              <a:rPr lang="en-US" sz="1200" b="0" i="0" u="none" strike="noStrike" baseline="0" dirty="0" err="1">
                <a:solidFill>
                  <a:srgbClr val="333333"/>
                </a:solidFill>
                <a:cs typeface="Calibri" panose="020F0502020204030204" pitchFamily="34" charset="0"/>
              </a:rPr>
              <a:t>Kitti</a:t>
            </a:r>
            <a:r>
              <a:rPr lang="en-US" sz="1200" b="0" i="0" u="none" strike="noStrike" baseline="0" dirty="0">
                <a:solidFill>
                  <a:srgbClr val="333333"/>
                </a:solidFill>
                <a:cs typeface="Calibri" panose="020F0502020204030204" pitchFamily="34" charset="0"/>
              </a:rPr>
              <a:t> dataset were not published by </a:t>
            </a:r>
            <a:r>
              <a:rPr lang="en-US" sz="1200" b="0" i="0" u="none" strike="noStrike" baseline="0" dirty="0" err="1">
                <a:solidFill>
                  <a:srgbClr val="333333"/>
                </a:solidFill>
                <a:cs typeface="Calibri" panose="020F0502020204030204" pitchFamily="34" charset="0"/>
              </a:rPr>
              <a:t>Carion</a:t>
            </a:r>
            <a:r>
              <a:rPr lang="en-US" sz="1200" b="0" i="0" u="none" strike="noStrike" baseline="0" dirty="0">
                <a:solidFill>
                  <a:srgbClr val="333333"/>
                </a:solidFill>
                <a:cs typeface="Calibri" panose="020F0502020204030204" pitchFamily="34" charset="0"/>
              </a:rPr>
              <a:t> et al. but calculated in this research. SOTA models represents results on </a:t>
            </a:r>
            <a:r>
              <a:rPr lang="en-US" sz="1200" b="0" i="0" u="none" strike="noStrike" baseline="0" dirty="0" err="1">
                <a:solidFill>
                  <a:srgbClr val="333333"/>
                </a:solidFill>
                <a:cs typeface="Calibri" panose="020F0502020204030204" pitchFamily="34" charset="0"/>
              </a:rPr>
              <a:t>Kitti</a:t>
            </a:r>
            <a:r>
              <a:rPr lang="en-US" sz="1200" b="0" i="0" u="none" strike="noStrike" baseline="0" dirty="0">
                <a:solidFill>
                  <a:srgbClr val="333333"/>
                </a:solidFill>
                <a:cs typeface="Calibri" panose="020F0502020204030204" pitchFamily="34" charset="0"/>
              </a:rPr>
              <a:t> test benchmark. (w) and (w/o) represents </a:t>
            </a:r>
            <a:r>
              <a:rPr lang="en-US" sz="1200" b="0" i="0" u="none" strike="noStrike" baseline="0" dirty="0" err="1">
                <a:solidFill>
                  <a:srgbClr val="333333"/>
                </a:solidFill>
                <a:cs typeface="Calibri" panose="020F0502020204030204" pitchFamily="34" charset="0"/>
              </a:rPr>
              <a:t>TransFuserDeTr</a:t>
            </a:r>
            <a:r>
              <a:rPr lang="en-US" sz="1200" b="0" i="0" u="none" strike="noStrike" baseline="0" dirty="0">
                <a:solidFill>
                  <a:srgbClr val="333333"/>
                </a:solidFill>
                <a:cs typeface="Calibri" panose="020F0502020204030204" pitchFamily="34" charset="0"/>
              </a:rPr>
              <a:t> model trained with and without </a:t>
            </a:r>
            <a:r>
              <a:rPr lang="en-US" sz="1200" b="0" i="0" u="none" strike="noStrike" baseline="0" dirty="0" err="1">
                <a:solidFill>
                  <a:srgbClr val="333333"/>
                </a:solidFill>
                <a:cs typeface="Calibri" panose="020F0502020204030204" pitchFamily="34" charset="0"/>
              </a:rPr>
              <a:t>NuScenes</a:t>
            </a:r>
            <a:r>
              <a:rPr lang="en-US" sz="1200" b="0" i="0" u="none" strike="noStrike" baseline="0" dirty="0">
                <a:solidFill>
                  <a:srgbClr val="333333"/>
                </a:solidFill>
                <a:cs typeface="Calibri" panose="020F0502020204030204" pitchFamily="34" charset="0"/>
              </a:rPr>
              <a:t> pretrained weights, respectively.</a:t>
            </a:r>
          </a:p>
          <a:p>
            <a:pPr marL="228600" indent="-228600" algn="l">
              <a:buFont typeface="+mj-lt"/>
              <a:buAutoNum type="arabicPeriod"/>
            </a:pPr>
            <a:endParaRPr lang="en-US" b="0" dirty="0"/>
          </a:p>
          <a:p>
            <a:pPr marL="228600" indent="-228600" algn="l">
              <a:buFont typeface="+mj-lt"/>
              <a:buAutoNum type="arabicPeriod"/>
            </a:pPr>
            <a:endParaRPr lang="en-US" b="0" dirty="0"/>
          </a:p>
          <a:p>
            <a:pPr marL="0" indent="0" algn="l">
              <a:buFont typeface="+mj-lt"/>
              <a:buNone/>
            </a:pPr>
            <a:r>
              <a:rPr lang="en-US" b="0" dirty="0" err="1"/>
              <a:t>DeTr</a:t>
            </a:r>
            <a:r>
              <a:rPr lang="en-US" b="0" dirty="0"/>
              <a:t> (with backbone pretrained weights) – sheet 1, 64 exp</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dirty="0"/>
              <a:t>TFDT (without pretraining) – 139 exp – set up same as the split 1,2,3 table – set up 1 - 38M params </a:t>
            </a:r>
            <a:r>
              <a:rPr lang="en-US" sz="1200" b="0" i="0" u="none" strike="noStrike" baseline="0" dirty="0">
                <a:solidFill>
                  <a:srgbClr val="000000"/>
                </a:solidFill>
                <a:latin typeface="CMR10"/>
              </a:rPr>
              <a:t>– PG 4 – row 9</a:t>
            </a:r>
            <a:r>
              <a:rPr lang="en-US" sz="1200" b="0" i="0" u="none" strike="noStrike" baseline="30000" dirty="0">
                <a:solidFill>
                  <a:srgbClr val="000000"/>
                </a:solidFill>
                <a:latin typeface="CMR10"/>
              </a:rPr>
              <a:t>th</a:t>
            </a:r>
            <a:r>
              <a:rPr lang="en-US" sz="1200" b="0" i="0" u="none" strike="noStrike" baseline="0" dirty="0">
                <a:solidFill>
                  <a:srgbClr val="000000"/>
                </a:solidFill>
                <a:latin typeface="CMR10"/>
              </a:rPr>
              <a:t> setting</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b="0" dirty="0"/>
              <a:t>TFDT (with pretraining on </a:t>
            </a:r>
            <a:r>
              <a:rPr lang="en-US" b="0" dirty="0" err="1"/>
              <a:t>NuS</a:t>
            </a:r>
            <a:r>
              <a:rPr lang="en-US" b="0" dirty="0"/>
              <a:t>) – 224 exp – with weights of 3</a:t>
            </a:r>
            <a:r>
              <a:rPr lang="en-US" b="0" baseline="30000" dirty="0"/>
              <a:t>rd</a:t>
            </a:r>
            <a:r>
              <a:rPr lang="en-US" b="0" dirty="0"/>
              <a:t> row of </a:t>
            </a:r>
            <a:r>
              <a:rPr lang="en-US" b="0" dirty="0" err="1"/>
              <a:t>NuScenes</a:t>
            </a:r>
            <a:r>
              <a:rPr lang="en-US" b="0" dirty="0"/>
              <a:t> training table – set up 2 - 55M params – PG 3 – 8</a:t>
            </a:r>
            <a:r>
              <a:rPr lang="en-US" b="0" baseline="30000" dirty="0"/>
              <a:t>th</a:t>
            </a:r>
            <a:r>
              <a:rPr lang="en-US" b="0" dirty="0"/>
              <a:t> row setting.</a:t>
            </a:r>
            <a:endParaRPr lang="en-US" sz="1200" b="0" i="0" u="none" strike="noStrike" baseline="0" dirty="0">
              <a:solidFill>
                <a:srgbClr val="000000"/>
              </a:solidFill>
              <a:latin typeface="CMR10"/>
            </a:endParaRPr>
          </a:p>
          <a:p>
            <a:pPr marL="0" indent="0" algn="l">
              <a:buFont typeface="+mj-lt"/>
              <a:buNone/>
            </a:pPr>
            <a:endParaRPr lang="en-DE" b="0" dirty="0"/>
          </a:p>
        </p:txBody>
      </p:sp>
      <p:sp>
        <p:nvSpPr>
          <p:cNvPr id="4" name="Slide Number Placeholder 3"/>
          <p:cNvSpPr>
            <a:spLocks noGrp="1"/>
          </p:cNvSpPr>
          <p:nvPr>
            <p:ph type="sldNum" sz="quarter" idx="5"/>
          </p:nvPr>
        </p:nvSpPr>
        <p:spPr/>
        <p:txBody>
          <a:bodyPr/>
          <a:lstStyle/>
          <a:p>
            <a:fld id="{E2B266EF-51AE-2C40-8C95-8EB2C49369B2}" type="slidenum">
              <a:rPr lang="de-DE" smtClean="0"/>
              <a:t>29</a:t>
            </a:fld>
            <a:endParaRPr lang="de-DE"/>
          </a:p>
        </p:txBody>
      </p:sp>
    </p:spTree>
    <p:extLst>
      <p:ext uri="{BB962C8B-B14F-4D97-AF65-F5344CB8AC3E}">
        <p14:creationId xmlns:p14="http://schemas.microsoft.com/office/powerpoint/2010/main" val="3326285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4 – loss curve of split 2 and 3, loss  curve of </a:t>
            </a:r>
            <a:r>
              <a:rPr lang="en-US" dirty="0" err="1"/>
              <a:t>NuScenes</a:t>
            </a:r>
            <a:r>
              <a:rPr lang="en-US" dirty="0"/>
              <a:t> training.</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33</a:t>
            </a:fld>
            <a:endParaRPr lang="de-DE"/>
          </a:p>
        </p:txBody>
      </p:sp>
    </p:spTree>
    <p:extLst>
      <p:ext uri="{BB962C8B-B14F-4D97-AF65-F5344CB8AC3E}">
        <p14:creationId xmlns:p14="http://schemas.microsoft.com/office/powerpoint/2010/main" val="3749798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effectLst/>
              </a:rPr>
              <a:t>Model has depth knowledge.</a:t>
            </a:r>
          </a:p>
          <a:p>
            <a:r>
              <a:rPr lang="en-US" sz="1200" i="0" dirty="0">
                <a:effectLst/>
              </a:rPr>
              <a:t>Foundation for using 3D annotated dataset i.e., </a:t>
            </a:r>
            <a:r>
              <a:rPr lang="en-US" sz="1200" i="0" dirty="0" err="1">
                <a:effectLst/>
              </a:rPr>
              <a:t>Kitti</a:t>
            </a:r>
            <a:r>
              <a:rPr lang="en-US" sz="1200" i="0" dirty="0">
                <a:effectLst/>
              </a:rPr>
              <a:t> and</a:t>
            </a:r>
            <a:r>
              <a:rPr lang="en-US" sz="1200" dirty="0"/>
              <a:t> </a:t>
            </a:r>
            <a:r>
              <a:rPr lang="en-US" sz="1200" i="0" dirty="0" err="1">
                <a:effectLst/>
              </a:rPr>
              <a:t>NuScenes</a:t>
            </a:r>
            <a:r>
              <a:rPr lang="en-US" sz="1200" i="0" dirty="0">
                <a:effectLst/>
              </a:rPr>
              <a:t> is already laid.</a:t>
            </a:r>
          </a:p>
          <a:p>
            <a:r>
              <a:rPr lang="en-US" sz="1200" i="0" dirty="0" err="1">
                <a:effectLst/>
              </a:rPr>
              <a:t>TransFuserDeTr</a:t>
            </a:r>
            <a:r>
              <a:rPr lang="en-US" sz="1200" i="0" dirty="0">
                <a:effectLst/>
              </a:rPr>
              <a:t> model’s prediction heads investigation.</a:t>
            </a:r>
            <a:endParaRPr lang="de-DE" sz="120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34</a:t>
            </a:fld>
            <a:endParaRPr lang="de-DE"/>
          </a:p>
        </p:txBody>
      </p:sp>
    </p:spTree>
    <p:extLst>
      <p:ext uri="{BB962C8B-B14F-4D97-AF65-F5344CB8AC3E}">
        <p14:creationId xmlns:p14="http://schemas.microsoft.com/office/powerpoint/2010/main" val="578167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Joseph Redmon, Santosh </a:t>
            </a:r>
            <a:r>
              <a:rPr lang="en-US" sz="1200" b="0" i="0" u="none" strike="noStrike" baseline="0" dirty="0" err="1">
                <a:latin typeface="CMR10"/>
              </a:rPr>
              <a:t>Divvala</a:t>
            </a:r>
            <a:r>
              <a:rPr lang="en-US" sz="1200" b="0" i="0" u="none" strike="noStrike" baseline="0" dirty="0">
                <a:latin typeface="CMR10"/>
              </a:rPr>
              <a:t>, Ross </a:t>
            </a:r>
            <a:r>
              <a:rPr lang="en-US" sz="1200" b="0" i="0" u="none" strike="noStrike" baseline="0" dirty="0" err="1">
                <a:latin typeface="CMR10"/>
              </a:rPr>
              <a:t>Girshick</a:t>
            </a:r>
            <a:r>
              <a:rPr lang="en-US" sz="1200" b="0" i="0" u="none" strike="noStrike" baseline="0" dirty="0">
                <a:latin typeface="CMR10"/>
              </a:rPr>
              <a:t>, and Ali Farhadi. “You only look once: Unified, real-time object detection”. In: </a:t>
            </a:r>
            <a:r>
              <a:rPr lang="en-US" sz="1200" b="0" i="0" u="none" strike="noStrike" baseline="0" dirty="0">
                <a:latin typeface="CMTI10"/>
              </a:rPr>
              <a:t>IEEE Conference on Computer Vision and pattern Recognition (CVPR)</a:t>
            </a:r>
            <a:r>
              <a:rPr lang="en-US" sz="1200" b="0" i="0" u="none" strike="noStrike" baseline="0" dirty="0">
                <a:latin typeface="CMR10"/>
              </a:rPr>
              <a:t>. 2016.</a:t>
            </a:r>
            <a:endParaRPr lang="de-DE"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36</a:t>
            </a:fld>
            <a:endParaRPr lang="de-DE"/>
          </a:p>
        </p:txBody>
      </p:sp>
    </p:spTree>
    <p:extLst>
      <p:ext uri="{BB962C8B-B14F-4D97-AF65-F5344CB8AC3E}">
        <p14:creationId xmlns:p14="http://schemas.microsoft.com/office/powerpoint/2010/main" val="22957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matrix losses are pair-wise losses.</a:t>
            </a:r>
          </a:p>
          <a:p>
            <a:endParaRPr lang="en-US" dirty="0"/>
          </a:p>
          <a:p>
            <a:r>
              <a:rPr lang="en-US" dirty="0"/>
              <a:t>Cost matrix L1 loss – </a:t>
            </a:r>
            <a:r>
              <a:rPr lang="en-US" dirty="0" err="1"/>
              <a:t>cdist</a:t>
            </a:r>
            <a:r>
              <a:rPr lang="en-US" dirty="0"/>
              <a:t> loss - </a:t>
            </a:r>
            <a:r>
              <a:rPr lang="en-US" b="0" i="0" dirty="0">
                <a:solidFill>
                  <a:srgbClr val="262626"/>
                </a:solidFill>
                <a:effectLst/>
                <a:latin typeface="FreightSans"/>
              </a:rPr>
              <a:t>Computes batched the p-norm distance between each pair of the two collections of row vectors.</a:t>
            </a:r>
          </a:p>
          <a:p>
            <a:r>
              <a:rPr lang="en-US" b="0" i="0" dirty="0" err="1">
                <a:solidFill>
                  <a:srgbClr val="262626"/>
                </a:solidFill>
                <a:effectLst/>
                <a:latin typeface="FreightSans"/>
              </a:rPr>
              <a:t>Similary</a:t>
            </a:r>
            <a:r>
              <a:rPr lang="en-US" b="0" i="0" dirty="0">
                <a:solidFill>
                  <a:srgbClr val="262626"/>
                </a:solidFill>
                <a:effectLst/>
                <a:latin typeface="FreightSans"/>
              </a:rPr>
              <a:t> pair-wise </a:t>
            </a:r>
            <a:r>
              <a:rPr lang="en-US" b="0" i="0" dirty="0" err="1">
                <a:solidFill>
                  <a:srgbClr val="262626"/>
                </a:solidFill>
                <a:effectLst/>
                <a:latin typeface="FreightSans"/>
              </a:rPr>
              <a:t>GIoU</a:t>
            </a:r>
            <a:r>
              <a:rPr lang="en-US" b="0" i="0" dirty="0">
                <a:solidFill>
                  <a:srgbClr val="262626"/>
                </a:solidFill>
                <a:effectLst/>
                <a:latin typeface="FreightSans"/>
              </a:rPr>
              <a:t> loss - </a:t>
            </a:r>
            <a:r>
              <a:rPr lang="en-US" b="0" dirty="0">
                <a:solidFill>
                  <a:srgbClr val="CE9178"/>
                </a:solidFill>
                <a:effectLst/>
                <a:latin typeface="Consolas" panose="020B0609020204030204" pitchFamily="49" charset="0"/>
              </a:rPr>
              <a:t> Returns a [N, M] pairwise matrix, where N = </a:t>
            </a:r>
            <a:r>
              <a:rPr lang="en-US" b="0" dirty="0" err="1">
                <a:solidFill>
                  <a:srgbClr val="CE9178"/>
                </a:solidFill>
                <a:effectLst/>
                <a:latin typeface="Consolas" panose="020B0609020204030204" pitchFamily="49" charset="0"/>
              </a:rPr>
              <a:t>len</a:t>
            </a:r>
            <a:r>
              <a:rPr lang="en-US" b="0" dirty="0">
                <a:solidFill>
                  <a:srgbClr val="CE9178"/>
                </a:solidFill>
                <a:effectLst/>
                <a:latin typeface="Consolas" panose="020B0609020204030204" pitchFamily="49" charset="0"/>
              </a:rPr>
              <a:t>(boxes1) and M = </a:t>
            </a:r>
            <a:r>
              <a:rPr lang="en-US" b="0" dirty="0" err="1">
                <a:solidFill>
                  <a:srgbClr val="CE9178"/>
                </a:solidFill>
                <a:effectLst/>
                <a:latin typeface="Consolas" panose="020B0609020204030204" pitchFamily="49" charset="0"/>
              </a:rPr>
              <a:t>len</a:t>
            </a:r>
            <a:r>
              <a:rPr lang="en-US" b="0" dirty="0">
                <a:solidFill>
                  <a:srgbClr val="CE9178"/>
                </a:solidFill>
                <a:effectLst/>
                <a:latin typeface="Consolas" panose="020B0609020204030204" pitchFamily="49" charset="0"/>
              </a:rPr>
              <a:t>(boxes2)</a:t>
            </a:r>
            <a:endParaRPr lang="en-US" b="0" dirty="0">
              <a:solidFill>
                <a:srgbClr val="D4D4D4"/>
              </a:solidFill>
              <a:effectLst/>
              <a:latin typeface="Consolas" panose="020B0609020204030204" pitchFamily="49" charset="0"/>
            </a:endParaRPr>
          </a:p>
          <a:p>
            <a:endParaRPr lang="en-US" b="0" i="0" dirty="0">
              <a:solidFill>
                <a:srgbClr val="262626"/>
              </a:solidFill>
              <a:effectLst/>
              <a:latin typeface="FreightSans"/>
            </a:endParaRP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38</a:t>
            </a:fld>
            <a:endParaRPr lang="de-DE"/>
          </a:p>
        </p:txBody>
      </p:sp>
    </p:spTree>
    <p:extLst>
      <p:ext uri="{BB962C8B-B14F-4D97-AF65-F5344CB8AC3E}">
        <p14:creationId xmlns:p14="http://schemas.microsoft.com/office/powerpoint/2010/main" val="2563063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a:latin typeface="CMR10"/>
              </a:rPr>
              <a:t>Linear sum assignment algorithm</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39</a:t>
            </a:fld>
            <a:endParaRPr lang="de-DE"/>
          </a:p>
        </p:txBody>
      </p:sp>
    </p:spTree>
    <p:extLst>
      <p:ext uri="{BB962C8B-B14F-4D97-AF65-F5344CB8AC3E}">
        <p14:creationId xmlns:p14="http://schemas.microsoft.com/office/powerpoint/2010/main" val="3894721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matrix losses are pair-wise losses.</a:t>
            </a:r>
          </a:p>
          <a:p>
            <a:endParaRPr lang="en-US" dirty="0"/>
          </a:p>
          <a:p>
            <a:r>
              <a:rPr lang="en-US" dirty="0"/>
              <a:t>Cost matrix L1 loss – </a:t>
            </a:r>
            <a:r>
              <a:rPr lang="en-US" dirty="0" err="1"/>
              <a:t>cdist</a:t>
            </a:r>
            <a:r>
              <a:rPr lang="en-US" dirty="0"/>
              <a:t> loss - </a:t>
            </a:r>
            <a:r>
              <a:rPr lang="en-US" b="0" i="0" dirty="0">
                <a:solidFill>
                  <a:srgbClr val="262626"/>
                </a:solidFill>
                <a:effectLst/>
                <a:latin typeface="FreightSans"/>
              </a:rPr>
              <a:t>Computes batched the p-norm distance between each pair of the two collections of row vectors.</a:t>
            </a:r>
          </a:p>
          <a:p>
            <a:r>
              <a:rPr lang="en-US" b="0" i="0" dirty="0" err="1">
                <a:solidFill>
                  <a:srgbClr val="262626"/>
                </a:solidFill>
                <a:effectLst/>
                <a:latin typeface="FreightSans"/>
              </a:rPr>
              <a:t>Similary</a:t>
            </a:r>
            <a:r>
              <a:rPr lang="en-US" b="0" i="0" dirty="0">
                <a:solidFill>
                  <a:srgbClr val="262626"/>
                </a:solidFill>
                <a:effectLst/>
                <a:latin typeface="FreightSans"/>
              </a:rPr>
              <a:t> pair-wise </a:t>
            </a:r>
            <a:r>
              <a:rPr lang="en-US" b="0" i="0" dirty="0" err="1">
                <a:solidFill>
                  <a:srgbClr val="262626"/>
                </a:solidFill>
                <a:effectLst/>
                <a:latin typeface="FreightSans"/>
              </a:rPr>
              <a:t>GIoU</a:t>
            </a:r>
            <a:r>
              <a:rPr lang="en-US" b="0" i="0" dirty="0">
                <a:solidFill>
                  <a:srgbClr val="262626"/>
                </a:solidFill>
                <a:effectLst/>
                <a:latin typeface="FreightSans"/>
              </a:rPr>
              <a:t> loss - </a:t>
            </a:r>
            <a:r>
              <a:rPr lang="en-US" b="0" dirty="0">
                <a:solidFill>
                  <a:srgbClr val="CE9178"/>
                </a:solidFill>
                <a:effectLst/>
                <a:latin typeface="Consolas" panose="020B0609020204030204" pitchFamily="49" charset="0"/>
              </a:rPr>
              <a:t> Returns a [N, M] pairwise matrix, where N = </a:t>
            </a:r>
            <a:r>
              <a:rPr lang="en-US" b="0" dirty="0" err="1">
                <a:solidFill>
                  <a:srgbClr val="CE9178"/>
                </a:solidFill>
                <a:effectLst/>
                <a:latin typeface="Consolas" panose="020B0609020204030204" pitchFamily="49" charset="0"/>
              </a:rPr>
              <a:t>len</a:t>
            </a:r>
            <a:r>
              <a:rPr lang="en-US" b="0" dirty="0">
                <a:solidFill>
                  <a:srgbClr val="CE9178"/>
                </a:solidFill>
                <a:effectLst/>
                <a:latin typeface="Consolas" panose="020B0609020204030204" pitchFamily="49" charset="0"/>
              </a:rPr>
              <a:t>(boxes1) and M = </a:t>
            </a:r>
            <a:r>
              <a:rPr lang="en-US" b="0" dirty="0" err="1">
                <a:solidFill>
                  <a:srgbClr val="CE9178"/>
                </a:solidFill>
                <a:effectLst/>
                <a:latin typeface="Consolas" panose="020B0609020204030204" pitchFamily="49" charset="0"/>
              </a:rPr>
              <a:t>len</a:t>
            </a:r>
            <a:r>
              <a:rPr lang="en-US" b="0" dirty="0">
                <a:solidFill>
                  <a:srgbClr val="CE9178"/>
                </a:solidFill>
                <a:effectLst/>
                <a:latin typeface="Consolas" panose="020B0609020204030204" pitchFamily="49" charset="0"/>
              </a:rPr>
              <a:t>(boxes2)</a:t>
            </a:r>
            <a:endParaRPr lang="en-US" b="0" dirty="0">
              <a:solidFill>
                <a:srgbClr val="D4D4D4"/>
              </a:solidFill>
              <a:effectLst/>
              <a:latin typeface="Consolas" panose="020B0609020204030204" pitchFamily="49" charset="0"/>
            </a:endParaRPr>
          </a:p>
          <a:p>
            <a:endParaRPr lang="en-US" b="0" i="0" dirty="0">
              <a:solidFill>
                <a:srgbClr val="262626"/>
              </a:solidFill>
              <a:effectLst/>
              <a:latin typeface="FreightSans"/>
            </a:endParaRP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40</a:t>
            </a:fld>
            <a:endParaRPr lang="de-DE"/>
          </a:p>
        </p:txBody>
      </p:sp>
    </p:spTree>
    <p:extLst>
      <p:ext uri="{BB962C8B-B14F-4D97-AF65-F5344CB8AC3E}">
        <p14:creationId xmlns:p14="http://schemas.microsoft.com/office/powerpoint/2010/main" val="341982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Model </a:t>
            </a:r>
            <a:r>
              <a:rPr lang="en-US" sz="1800" b="1" i="0" u="none" strike="noStrike" baseline="0" dirty="0">
                <a:latin typeface="CMR10"/>
              </a:rPr>
              <a:t>predicts waypoint</a:t>
            </a:r>
            <a:r>
              <a:rPr lang="en-US" sz="1800" b="0" i="0" u="none" strike="noStrike" baseline="0" dirty="0">
                <a:latin typeface="CMR10"/>
              </a:rPr>
              <a:t>, which decides the driving policy to be adopted depending upon the surroundings data provided by sensors.</a:t>
            </a:r>
          </a:p>
          <a:p>
            <a:pPr algn="l"/>
            <a:endParaRPr lang="en-US" dirty="0"/>
          </a:p>
          <a:p>
            <a:pPr algn="l"/>
            <a:r>
              <a:rPr lang="en-US" dirty="0"/>
              <a:t>Attention mechanism is applied multiple times.</a:t>
            </a:r>
          </a:p>
          <a:p>
            <a:pPr algn="l"/>
            <a:endParaRPr lang="en-US" dirty="0"/>
          </a:p>
          <a:p>
            <a:r>
              <a:rPr lang="en-US" dirty="0"/>
              <a:t>Individual feature map of each modality is considered as a set rather than spatial grid. And each element of the set is considered as a token. </a:t>
            </a:r>
          </a:p>
          <a:p>
            <a:r>
              <a:rPr lang="en-US" dirty="0"/>
              <a:t>Both features encodes different aspects of the scene at different layers, hence fusion is performed at multiple scales. </a:t>
            </a:r>
          </a:p>
          <a:p>
            <a:endParaRPr lang="en-US" dirty="0"/>
          </a:p>
          <a:p>
            <a:r>
              <a:rPr lang="en-US" dirty="0"/>
              <a:t>Number of modalities = S,</a:t>
            </a:r>
          </a:p>
          <a:p>
            <a:r>
              <a:rPr lang="en-US" dirty="0"/>
              <a:t>Shape of each modality = H*W*C</a:t>
            </a:r>
          </a:p>
          <a:p>
            <a:r>
              <a:rPr lang="en-US" dirty="0"/>
              <a:t>For all modalities S, features are stacked together to form a sequence of dimension (S*H*W) *C. Here, (S*H*W) is flattened feature map. This is concatenation of both modality features rather than element-wise-summation. </a:t>
            </a:r>
          </a:p>
          <a:p>
            <a:r>
              <a:rPr lang="en-US" dirty="0"/>
              <a:t>Position Embedding of same size (S*H*W) is added with feature </a:t>
            </a:r>
            <a:r>
              <a:rPr lang="en-US" b="1" dirty="0"/>
              <a:t>vector to provide spatial dependencies between different tokens</a:t>
            </a:r>
            <a:r>
              <a:rPr lang="en-US" dirty="0"/>
              <a:t>. </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a:t>
            </a:fld>
            <a:endParaRPr lang="de-DE"/>
          </a:p>
        </p:txBody>
      </p:sp>
    </p:spTree>
    <p:extLst>
      <p:ext uri="{BB962C8B-B14F-4D97-AF65-F5344CB8AC3E}">
        <p14:creationId xmlns:p14="http://schemas.microsoft.com/office/powerpoint/2010/main" val="3482307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Joseph Redmon, Santosh </a:t>
            </a:r>
            <a:r>
              <a:rPr lang="en-US" sz="1200" b="0" i="0" u="none" strike="noStrike" baseline="0" dirty="0" err="1">
                <a:latin typeface="CMR10"/>
              </a:rPr>
              <a:t>Divvala</a:t>
            </a:r>
            <a:r>
              <a:rPr lang="en-US" sz="1200" b="0" i="0" u="none" strike="noStrike" baseline="0" dirty="0">
                <a:latin typeface="CMR10"/>
              </a:rPr>
              <a:t>, Ross </a:t>
            </a:r>
            <a:r>
              <a:rPr lang="en-US" sz="1200" b="0" i="0" u="none" strike="noStrike" baseline="0" dirty="0" err="1">
                <a:latin typeface="CMR10"/>
              </a:rPr>
              <a:t>Girshick</a:t>
            </a:r>
            <a:r>
              <a:rPr lang="en-US" sz="1200" b="0" i="0" u="none" strike="noStrike" baseline="0" dirty="0">
                <a:latin typeface="CMR10"/>
              </a:rPr>
              <a:t>, and Ali Farhadi. “You only look once: Unified, real-time object detection”. In: </a:t>
            </a:r>
            <a:r>
              <a:rPr lang="en-US" sz="1200" b="0" i="0" u="none" strike="noStrike" baseline="0" dirty="0">
                <a:latin typeface="CMTI10"/>
              </a:rPr>
              <a:t>IEEE Conference on Computer Vision and pattern Recognition (CVPR)</a:t>
            </a:r>
            <a:r>
              <a:rPr lang="en-US" sz="1200" b="0" i="0" u="none" strike="noStrike" baseline="0" dirty="0">
                <a:latin typeface="CMR10"/>
              </a:rPr>
              <a:t>. 2016.</a:t>
            </a:r>
            <a:endParaRPr lang="de-DE"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41</a:t>
            </a:fld>
            <a:endParaRPr lang="de-DE"/>
          </a:p>
        </p:txBody>
      </p:sp>
    </p:spTree>
    <p:extLst>
      <p:ext uri="{BB962C8B-B14F-4D97-AF65-F5344CB8AC3E}">
        <p14:creationId xmlns:p14="http://schemas.microsoft.com/office/powerpoint/2010/main" val="3455057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baseline="0">
                <a:latin typeface="CMR10"/>
              </a:rPr>
              <a:t>Linear sum assignment algorithm</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42</a:t>
            </a:fld>
            <a:endParaRPr lang="de-DE"/>
          </a:p>
        </p:txBody>
      </p:sp>
    </p:spTree>
    <p:extLst>
      <p:ext uri="{BB962C8B-B14F-4D97-AF65-F5344CB8AC3E}">
        <p14:creationId xmlns:p14="http://schemas.microsoft.com/office/powerpoint/2010/main" val="3349917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The encoder’s inputs first flow through a self-attention layer – a layer that helps the encoder look at other words in the input sentence as it encodes a specific word.</a:t>
            </a:r>
          </a:p>
          <a:p>
            <a:endParaRPr lang="en-US" b="0" i="0" dirty="0">
              <a:solidFill>
                <a:srgbClr val="222222"/>
              </a:solidFill>
              <a:effectLst/>
              <a:latin typeface="Helvetica" panose="020B0604020202020204" pitchFamily="34" charset="0"/>
            </a:endParaRPr>
          </a:p>
          <a:p>
            <a:r>
              <a:rPr lang="en-US" dirty="0"/>
              <a:t>The animal didn't cross the street because it was too tired</a:t>
            </a:r>
            <a:r>
              <a:rPr lang="en-US" b="0" i="0" dirty="0">
                <a:solidFill>
                  <a:srgbClr val="222222"/>
                </a:solidFill>
                <a:effectLst/>
                <a:latin typeface="Helvetica" panose="020B0604020202020204" pitchFamily="34" charset="0"/>
              </a:rPr>
              <a: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The size of embedding layer is hyperparameter – basically it would be the length of the longest sentence in our training dataset.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Sentence: Thinking Machines.</a:t>
            </a:r>
          </a:p>
          <a:p>
            <a:r>
              <a:rPr lang="en-US" b="0" i="0" dirty="0">
                <a:solidFill>
                  <a:srgbClr val="222222"/>
                </a:solidFill>
                <a:effectLst/>
                <a:latin typeface="Helvetica" panose="020B0604020202020204" pitchFamily="34" charset="0"/>
              </a:rPr>
              <a:t>Self-attention: </a:t>
            </a:r>
          </a:p>
          <a:p>
            <a:r>
              <a:rPr lang="en-US" b="0" i="0" dirty="0">
                <a:solidFill>
                  <a:srgbClr val="222222"/>
                </a:solidFill>
                <a:effectLst/>
                <a:latin typeface="Helvetica" panose="020B0604020202020204" pitchFamily="34" charset="0"/>
              </a:rPr>
              <a:t>step 0- apply embedding on input word.</a:t>
            </a:r>
          </a:p>
          <a:p>
            <a:r>
              <a:rPr lang="en-US" b="0" i="0" dirty="0">
                <a:solidFill>
                  <a:srgbClr val="222222"/>
                </a:solidFill>
                <a:effectLst/>
                <a:latin typeface="Helvetica" panose="020B0604020202020204" pitchFamily="34" charset="0"/>
              </a:rPr>
              <a:t>step 1- calculate Query, Key, Value vector – by multiplying the embedding by three matrices that we trained during the training process.</a:t>
            </a:r>
          </a:p>
          <a:p>
            <a:r>
              <a:rPr lang="en-US" b="0" i="0" dirty="0">
                <a:solidFill>
                  <a:srgbClr val="222222"/>
                </a:solidFill>
                <a:effectLst/>
                <a:latin typeface="Helvetica" panose="020B0604020202020204" pitchFamily="34" charset="0"/>
              </a:rPr>
              <a:t>step 2- calculate self-attention is to calculate a score. The score determines how much focus to place on other parts of the input sentence as we encode a word at a certain position. Say we’re calculating the self-attention for the first word in this example, “Thinking”. We need to score each word of the input sentence against this word.</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Score calculation: The score is calculated by taking the dot product of the </a:t>
            </a:r>
            <a:r>
              <a:rPr lang="en-US" b="0" i="0" dirty="0">
                <a:solidFill>
                  <a:srgbClr val="B36AE2"/>
                </a:solidFill>
                <a:effectLst/>
                <a:latin typeface="Helvetica" panose="020B0604020202020204" pitchFamily="34" charset="0"/>
              </a:rPr>
              <a:t>query vector</a:t>
            </a:r>
            <a:r>
              <a:rPr lang="en-US" b="0" i="0" dirty="0">
                <a:solidFill>
                  <a:srgbClr val="222222"/>
                </a:solidFill>
                <a:effectLst/>
                <a:latin typeface="Helvetica" panose="020B0604020202020204" pitchFamily="34" charset="0"/>
              </a:rPr>
              <a:t> with the </a:t>
            </a:r>
            <a:r>
              <a:rPr lang="en-US" b="0" i="0" dirty="0">
                <a:solidFill>
                  <a:srgbClr val="F39019"/>
                </a:solidFill>
                <a:effectLst/>
                <a:latin typeface="Helvetica" panose="020B0604020202020204" pitchFamily="34" charset="0"/>
              </a:rPr>
              <a:t>key vector</a:t>
            </a:r>
            <a:r>
              <a:rPr lang="en-US" b="0" i="0" dirty="0">
                <a:solidFill>
                  <a:srgbClr val="222222"/>
                </a:solidFill>
                <a:effectLst/>
                <a:latin typeface="Helvetica" panose="020B0604020202020204" pitchFamily="34" charset="0"/>
              </a:rPr>
              <a:t> of the respective word we’re scoring.</a:t>
            </a:r>
          </a:p>
          <a:p>
            <a:r>
              <a:rPr lang="en-US" b="0" i="0" dirty="0">
                <a:solidFill>
                  <a:srgbClr val="222222"/>
                </a:solidFill>
                <a:effectLst/>
                <a:latin typeface="Helvetica" panose="020B0604020202020204" pitchFamily="34" charset="0"/>
              </a:rPr>
              <a:t>So if we’re processing the self-attention for the word in position </a:t>
            </a:r>
            <a:r>
              <a:rPr lang="en-US" b="0" i="0" dirty="0">
                <a:solidFill>
                  <a:srgbClr val="70BF41"/>
                </a:solidFill>
                <a:effectLst/>
                <a:latin typeface="Helvetica" panose="020B0604020202020204" pitchFamily="34" charset="0"/>
              </a:rPr>
              <a:t>#1</a:t>
            </a:r>
            <a:r>
              <a:rPr lang="en-US" b="0" i="0" dirty="0">
                <a:solidFill>
                  <a:srgbClr val="222222"/>
                </a:solidFill>
                <a:effectLst/>
                <a:latin typeface="Helvetica" panose="020B0604020202020204" pitchFamily="34" charset="0"/>
              </a:rPr>
              <a:t>, the first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k1</a:t>
            </a:r>
            <a:r>
              <a:rPr lang="en-US" b="0" i="0" dirty="0">
                <a:solidFill>
                  <a:srgbClr val="222222"/>
                </a:solidFill>
                <a:effectLst/>
                <a:latin typeface="Helvetica" panose="020B0604020202020204" pitchFamily="34" charset="0"/>
              </a:rPr>
              <a:t>. The second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k2</a:t>
            </a:r>
            <a:r>
              <a:rPr lang="en-US" b="0" i="0" dirty="0">
                <a:solidFill>
                  <a:srgbClr val="222222"/>
                </a:solidFill>
                <a:effectLst/>
                <a:latin typeface="Helvetica" panose="020B0604020202020204" pitchFamily="34" charset="0"/>
              </a:rPr>
              <a:t>.</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43</a:t>
            </a:fld>
            <a:endParaRPr lang="de-DE"/>
          </a:p>
        </p:txBody>
      </p:sp>
    </p:spTree>
    <p:extLst>
      <p:ext uri="{BB962C8B-B14F-4D97-AF65-F5344CB8AC3E}">
        <p14:creationId xmlns:p14="http://schemas.microsoft.com/office/powerpoint/2010/main" val="3301879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The encoder’s inputs first flow through a self-attention layer – a layer that helps the encoder look at other words in the input sentence as it encodes a specific word.</a:t>
            </a:r>
          </a:p>
          <a:p>
            <a:endParaRPr lang="en-US" b="0" i="0" dirty="0">
              <a:solidFill>
                <a:srgbClr val="222222"/>
              </a:solidFill>
              <a:effectLst/>
              <a:latin typeface="Helvetica" panose="020B0604020202020204" pitchFamily="34" charset="0"/>
            </a:endParaRPr>
          </a:p>
          <a:p>
            <a:r>
              <a:rPr lang="en-US" dirty="0"/>
              <a:t>The animal didn't cross the street because it was too tired</a:t>
            </a:r>
            <a:r>
              <a:rPr lang="en-US" b="0" i="0" dirty="0">
                <a:solidFill>
                  <a:srgbClr val="222222"/>
                </a:solidFill>
                <a:effectLst/>
                <a:latin typeface="Helvetica" panose="020B0604020202020204" pitchFamily="34" charset="0"/>
              </a:rPr>
              <a: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The size of embedding layer is hyperparameter – basically it would be the length of the longest sentence in our training dataset.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Sentence: Thinking Machines.</a:t>
            </a:r>
          </a:p>
          <a:p>
            <a:r>
              <a:rPr lang="en-US" b="0" i="0" dirty="0">
                <a:solidFill>
                  <a:srgbClr val="222222"/>
                </a:solidFill>
                <a:effectLst/>
                <a:latin typeface="Helvetica" panose="020B0604020202020204" pitchFamily="34" charset="0"/>
              </a:rPr>
              <a:t>Self-attention: </a:t>
            </a:r>
          </a:p>
          <a:p>
            <a:r>
              <a:rPr lang="en-US" b="0" i="0" dirty="0">
                <a:solidFill>
                  <a:srgbClr val="222222"/>
                </a:solidFill>
                <a:effectLst/>
                <a:latin typeface="Helvetica" panose="020B0604020202020204" pitchFamily="34" charset="0"/>
              </a:rPr>
              <a:t>step 0- apply embedding on input word.</a:t>
            </a:r>
          </a:p>
          <a:p>
            <a:r>
              <a:rPr lang="en-US" b="0" i="0" dirty="0">
                <a:solidFill>
                  <a:srgbClr val="222222"/>
                </a:solidFill>
                <a:effectLst/>
                <a:latin typeface="Helvetica" panose="020B0604020202020204" pitchFamily="34" charset="0"/>
              </a:rPr>
              <a:t>step 1- calculate Query, Key, Value vector – by multiplying the embedding by three matrices that we trained during the training process.</a:t>
            </a:r>
          </a:p>
          <a:p>
            <a:r>
              <a:rPr lang="en-US" b="0" i="0" dirty="0">
                <a:solidFill>
                  <a:srgbClr val="222222"/>
                </a:solidFill>
                <a:effectLst/>
                <a:latin typeface="Helvetica" panose="020B0604020202020204" pitchFamily="34" charset="0"/>
              </a:rPr>
              <a:t>step 2- calculate self-attention is to calculate a score. The score determines how much focus to place on other parts of the input sentence as we encode a word at a certain position. Say we’re calculating the self-attention for the first word in this example, “Thinking”. We need to score each word of the input sentence against this word.</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Score calculation: The score is calculated by taking the dot product of the </a:t>
            </a:r>
            <a:r>
              <a:rPr lang="en-US" b="0" i="0" dirty="0">
                <a:solidFill>
                  <a:srgbClr val="B36AE2"/>
                </a:solidFill>
                <a:effectLst/>
                <a:latin typeface="Helvetica" panose="020B0604020202020204" pitchFamily="34" charset="0"/>
              </a:rPr>
              <a:t>query vector</a:t>
            </a:r>
            <a:r>
              <a:rPr lang="en-US" b="0" i="0" dirty="0">
                <a:solidFill>
                  <a:srgbClr val="222222"/>
                </a:solidFill>
                <a:effectLst/>
                <a:latin typeface="Helvetica" panose="020B0604020202020204" pitchFamily="34" charset="0"/>
              </a:rPr>
              <a:t> with the </a:t>
            </a:r>
            <a:r>
              <a:rPr lang="en-US" b="0" i="0" dirty="0">
                <a:solidFill>
                  <a:srgbClr val="F39019"/>
                </a:solidFill>
                <a:effectLst/>
                <a:latin typeface="Helvetica" panose="020B0604020202020204" pitchFamily="34" charset="0"/>
              </a:rPr>
              <a:t>key vector</a:t>
            </a:r>
            <a:r>
              <a:rPr lang="en-US" b="0" i="0" dirty="0">
                <a:solidFill>
                  <a:srgbClr val="222222"/>
                </a:solidFill>
                <a:effectLst/>
                <a:latin typeface="Helvetica" panose="020B0604020202020204" pitchFamily="34" charset="0"/>
              </a:rPr>
              <a:t> of the respective word we’re scoring.</a:t>
            </a:r>
          </a:p>
          <a:p>
            <a:r>
              <a:rPr lang="en-US" b="0" i="0" dirty="0">
                <a:solidFill>
                  <a:srgbClr val="222222"/>
                </a:solidFill>
                <a:effectLst/>
                <a:latin typeface="Helvetica" panose="020B0604020202020204" pitchFamily="34" charset="0"/>
              </a:rPr>
              <a:t>So if we’re processing the self-attention for the word in position </a:t>
            </a:r>
            <a:r>
              <a:rPr lang="en-US" b="0" i="0" dirty="0">
                <a:solidFill>
                  <a:srgbClr val="70BF41"/>
                </a:solidFill>
                <a:effectLst/>
                <a:latin typeface="Helvetica" panose="020B0604020202020204" pitchFamily="34" charset="0"/>
              </a:rPr>
              <a:t>#1</a:t>
            </a:r>
            <a:r>
              <a:rPr lang="en-US" b="0" i="0" dirty="0">
                <a:solidFill>
                  <a:srgbClr val="222222"/>
                </a:solidFill>
                <a:effectLst/>
                <a:latin typeface="Helvetica" panose="020B0604020202020204" pitchFamily="34" charset="0"/>
              </a:rPr>
              <a:t>, the first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k1</a:t>
            </a:r>
            <a:r>
              <a:rPr lang="en-US" b="0" i="0" dirty="0">
                <a:solidFill>
                  <a:srgbClr val="222222"/>
                </a:solidFill>
                <a:effectLst/>
                <a:latin typeface="Helvetica" panose="020B0604020202020204" pitchFamily="34" charset="0"/>
              </a:rPr>
              <a:t>. The second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k2</a:t>
            </a:r>
            <a:r>
              <a:rPr lang="en-US" b="0" i="0" dirty="0">
                <a:solidFill>
                  <a:srgbClr val="222222"/>
                </a:solidFill>
                <a:effectLst/>
                <a:latin typeface="Helvetica" panose="020B0604020202020204" pitchFamily="34" charset="0"/>
              </a:rPr>
              <a:t>.</a:t>
            </a:r>
          </a:p>
          <a:p>
            <a:r>
              <a:rPr lang="en-US" b="0" i="0" dirty="0">
                <a:solidFill>
                  <a:srgbClr val="222222"/>
                </a:solidFill>
                <a:effectLst/>
                <a:latin typeface="Helvetica" panose="020B0604020202020204" pitchFamily="34" charset="0"/>
              </a:rPr>
              <a:t>Step 4- divide the scores by 8 (the square root of the dimension of the key vectors used in the paper – 64. This leads to having more stable gradients.</a:t>
            </a:r>
          </a:p>
          <a:p>
            <a:r>
              <a:rPr lang="en-US" b="0" i="0" dirty="0">
                <a:solidFill>
                  <a:srgbClr val="222222"/>
                </a:solidFill>
                <a:effectLst/>
                <a:latin typeface="Helvetica" panose="020B0604020202020204" pitchFamily="34" charset="0"/>
              </a:rPr>
              <a:t>Step 5- then pass the result through a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operation.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normalizes the scores so they’re all positive and add up to 1.</a:t>
            </a:r>
          </a:p>
          <a:p>
            <a:r>
              <a:rPr lang="en-US" b="0" i="0" dirty="0">
                <a:solidFill>
                  <a:srgbClr val="222222"/>
                </a:solidFill>
                <a:effectLst/>
                <a:latin typeface="Helvetica" panose="020B0604020202020204" pitchFamily="34" charset="0"/>
              </a:rPr>
              <a:t>Step 6- multiply each value vector by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score (in preparation to sum them up). The intuition here is to keep intact the values of the word(s) we want to focus on, and drown-out irrelevant words.</a:t>
            </a:r>
          </a:p>
          <a:p>
            <a:r>
              <a:rPr lang="en-US" dirty="0"/>
              <a:t>Step 7- </a:t>
            </a:r>
            <a:r>
              <a:rPr lang="en-US" b="0" i="0" dirty="0">
                <a:solidFill>
                  <a:srgbClr val="222222"/>
                </a:solidFill>
                <a:effectLst/>
                <a:latin typeface="Helvetica" panose="020B0604020202020204" pitchFamily="34" charset="0"/>
              </a:rPr>
              <a:t> sum up the weighted value vectors. This produces the output of the self-attention layer at this position (for the first word).</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44</a:t>
            </a:fld>
            <a:endParaRPr lang="de-DE"/>
          </a:p>
        </p:txBody>
      </p:sp>
    </p:spTree>
    <p:extLst>
      <p:ext uri="{BB962C8B-B14F-4D97-AF65-F5344CB8AC3E}">
        <p14:creationId xmlns:p14="http://schemas.microsoft.com/office/powerpoint/2010/main" val="2375552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The encoder’s inputs first flow through a self-attention layer – a layer that helps the encoder look at other words in the input sentence as it encodes a specific word.</a:t>
            </a:r>
          </a:p>
          <a:p>
            <a:endParaRPr lang="en-US" b="0" i="0" dirty="0">
              <a:solidFill>
                <a:srgbClr val="222222"/>
              </a:solidFill>
              <a:effectLst/>
              <a:latin typeface="Helvetica" panose="020B0604020202020204" pitchFamily="34" charset="0"/>
            </a:endParaRPr>
          </a:p>
          <a:p>
            <a:r>
              <a:rPr lang="en-US" dirty="0"/>
              <a:t>The animal didn't cross the street because it was too tired</a:t>
            </a:r>
            <a:r>
              <a:rPr lang="en-US" b="0" i="0" dirty="0">
                <a:solidFill>
                  <a:srgbClr val="222222"/>
                </a:solidFill>
                <a:effectLst/>
                <a:latin typeface="Helvetica" panose="020B0604020202020204" pitchFamily="34" charset="0"/>
              </a:rPr>
              <a: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The size of embedding layer is hyperparameter – basically it would be the length of the longest sentence in our training dataset.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Sentence: Thinking Machines.</a:t>
            </a:r>
          </a:p>
          <a:p>
            <a:r>
              <a:rPr lang="en-US" b="0" i="0" dirty="0">
                <a:solidFill>
                  <a:srgbClr val="222222"/>
                </a:solidFill>
                <a:effectLst/>
                <a:latin typeface="Helvetica" panose="020B0604020202020204" pitchFamily="34" charset="0"/>
              </a:rPr>
              <a:t>Self-attention: </a:t>
            </a:r>
          </a:p>
          <a:p>
            <a:r>
              <a:rPr lang="en-US" b="0" i="0" dirty="0">
                <a:solidFill>
                  <a:srgbClr val="222222"/>
                </a:solidFill>
                <a:effectLst/>
                <a:latin typeface="Helvetica" panose="020B0604020202020204" pitchFamily="34" charset="0"/>
              </a:rPr>
              <a:t>step 0- apply embedding on input word.</a:t>
            </a:r>
          </a:p>
          <a:p>
            <a:r>
              <a:rPr lang="en-US" b="0" i="0" dirty="0">
                <a:solidFill>
                  <a:srgbClr val="222222"/>
                </a:solidFill>
                <a:effectLst/>
                <a:latin typeface="Helvetica" panose="020B0604020202020204" pitchFamily="34" charset="0"/>
              </a:rPr>
              <a:t>step 1- calculate Query, Key, Value vector – by multiplying the embedding by three matrices that we trained during the training process.</a:t>
            </a:r>
          </a:p>
          <a:p>
            <a:r>
              <a:rPr lang="en-US" b="0" i="0" dirty="0">
                <a:solidFill>
                  <a:srgbClr val="222222"/>
                </a:solidFill>
                <a:effectLst/>
                <a:latin typeface="Helvetica" panose="020B0604020202020204" pitchFamily="34" charset="0"/>
              </a:rPr>
              <a:t>step 2- calculate self-attention is to calculate a score. The score determines how much focus to place on other parts of the input sentence as we encode a word at a certain position. Say we’re calculating the self-attention for the first word in this example, “Thinking”. We need to score each word of the input sentence against this word.</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Score calculation: The score is calculated by taking the dot product of the </a:t>
            </a:r>
            <a:r>
              <a:rPr lang="en-US" b="0" i="0" dirty="0">
                <a:solidFill>
                  <a:srgbClr val="B36AE2"/>
                </a:solidFill>
                <a:effectLst/>
                <a:latin typeface="Helvetica" panose="020B0604020202020204" pitchFamily="34" charset="0"/>
              </a:rPr>
              <a:t>query vector</a:t>
            </a:r>
            <a:r>
              <a:rPr lang="en-US" b="0" i="0" dirty="0">
                <a:solidFill>
                  <a:srgbClr val="222222"/>
                </a:solidFill>
                <a:effectLst/>
                <a:latin typeface="Helvetica" panose="020B0604020202020204" pitchFamily="34" charset="0"/>
              </a:rPr>
              <a:t> with the </a:t>
            </a:r>
            <a:r>
              <a:rPr lang="en-US" b="0" i="0" dirty="0">
                <a:solidFill>
                  <a:srgbClr val="F39019"/>
                </a:solidFill>
                <a:effectLst/>
                <a:latin typeface="Helvetica" panose="020B0604020202020204" pitchFamily="34" charset="0"/>
              </a:rPr>
              <a:t>key vector</a:t>
            </a:r>
            <a:r>
              <a:rPr lang="en-US" b="0" i="0" dirty="0">
                <a:solidFill>
                  <a:srgbClr val="222222"/>
                </a:solidFill>
                <a:effectLst/>
                <a:latin typeface="Helvetica" panose="020B0604020202020204" pitchFamily="34" charset="0"/>
              </a:rPr>
              <a:t> of the respective word we’re scoring.</a:t>
            </a:r>
          </a:p>
          <a:p>
            <a:r>
              <a:rPr lang="en-US" b="0" i="0" dirty="0">
                <a:solidFill>
                  <a:srgbClr val="222222"/>
                </a:solidFill>
                <a:effectLst/>
                <a:latin typeface="Helvetica" panose="020B0604020202020204" pitchFamily="34" charset="0"/>
              </a:rPr>
              <a:t>So if we’re processing the self-attention for the word in position </a:t>
            </a:r>
            <a:r>
              <a:rPr lang="en-US" b="0" i="0" dirty="0">
                <a:solidFill>
                  <a:srgbClr val="70BF41"/>
                </a:solidFill>
                <a:effectLst/>
                <a:latin typeface="Helvetica" panose="020B0604020202020204" pitchFamily="34" charset="0"/>
              </a:rPr>
              <a:t>#1</a:t>
            </a:r>
            <a:r>
              <a:rPr lang="en-US" b="0" i="0" dirty="0">
                <a:solidFill>
                  <a:srgbClr val="222222"/>
                </a:solidFill>
                <a:effectLst/>
                <a:latin typeface="Helvetica" panose="020B0604020202020204" pitchFamily="34" charset="0"/>
              </a:rPr>
              <a:t>, the first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k1</a:t>
            </a:r>
            <a:r>
              <a:rPr lang="en-US" b="0" i="0" dirty="0">
                <a:solidFill>
                  <a:srgbClr val="222222"/>
                </a:solidFill>
                <a:effectLst/>
                <a:latin typeface="Helvetica" panose="020B0604020202020204" pitchFamily="34" charset="0"/>
              </a:rPr>
              <a:t>. The second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k2</a:t>
            </a:r>
            <a:r>
              <a:rPr lang="en-US" b="0" i="0" dirty="0">
                <a:solidFill>
                  <a:srgbClr val="222222"/>
                </a:solidFill>
                <a:effectLst/>
                <a:latin typeface="Helvetica" panose="020B0604020202020204" pitchFamily="34" charset="0"/>
              </a:rPr>
              <a:t>.</a:t>
            </a:r>
          </a:p>
          <a:p>
            <a:r>
              <a:rPr lang="en-US" b="0" i="0" dirty="0">
                <a:solidFill>
                  <a:srgbClr val="222222"/>
                </a:solidFill>
                <a:effectLst/>
                <a:latin typeface="Helvetica" panose="020B0604020202020204" pitchFamily="34" charset="0"/>
              </a:rPr>
              <a:t>Step 4- divide the scores by 8 (the square root of the dimension of the key vectors used in the paper – 64. This leads to having more stable gradients.</a:t>
            </a:r>
          </a:p>
          <a:p>
            <a:r>
              <a:rPr lang="en-US" b="0" i="0" dirty="0">
                <a:solidFill>
                  <a:srgbClr val="222222"/>
                </a:solidFill>
                <a:effectLst/>
                <a:latin typeface="Helvetica" panose="020B0604020202020204" pitchFamily="34" charset="0"/>
              </a:rPr>
              <a:t>Step 5- then pass the result through a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operation.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normalizes the scores so they’re all positive and add up to 1.</a:t>
            </a:r>
          </a:p>
          <a:p>
            <a:r>
              <a:rPr lang="en-US" b="0" i="0" dirty="0">
                <a:solidFill>
                  <a:srgbClr val="222222"/>
                </a:solidFill>
                <a:effectLst/>
                <a:latin typeface="Helvetica" panose="020B0604020202020204" pitchFamily="34" charset="0"/>
              </a:rPr>
              <a:t>Step 6- multiply each value vector by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score (in preparation to sum them up). The intuition here is to keep intact the values of the word(s) we want to focus on, and drown-out irrelevant words.</a:t>
            </a:r>
          </a:p>
          <a:p>
            <a:r>
              <a:rPr lang="en-US" dirty="0"/>
              <a:t>Step 7- </a:t>
            </a:r>
            <a:r>
              <a:rPr lang="en-US" b="0" i="0" dirty="0">
                <a:solidFill>
                  <a:srgbClr val="222222"/>
                </a:solidFill>
                <a:effectLst/>
                <a:latin typeface="Helvetica" panose="020B0604020202020204" pitchFamily="34" charset="0"/>
              </a:rPr>
              <a:t> sum up the weighted value vectors. This produces the output of the self-attention layer at this position (for the first word).</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45</a:t>
            </a:fld>
            <a:endParaRPr lang="de-DE"/>
          </a:p>
        </p:txBody>
      </p:sp>
    </p:spTree>
    <p:extLst>
      <p:ext uri="{BB962C8B-B14F-4D97-AF65-F5344CB8AC3E}">
        <p14:creationId xmlns:p14="http://schemas.microsoft.com/office/powerpoint/2010/main" val="734868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elvetica" panose="020B0604020202020204" pitchFamily="34" charset="0"/>
              </a:rPr>
              <a:t>The encoder’s inputs first flow through a self-attention layer – a layer that helps the encoder look at other words in the input sentence as it encodes a specific word.</a:t>
            </a:r>
          </a:p>
          <a:p>
            <a:endParaRPr lang="en-US" b="0" i="0" dirty="0">
              <a:solidFill>
                <a:srgbClr val="222222"/>
              </a:solidFill>
              <a:effectLst/>
              <a:latin typeface="Helvetica" panose="020B0604020202020204" pitchFamily="34" charset="0"/>
            </a:endParaRPr>
          </a:p>
          <a:p>
            <a:r>
              <a:rPr lang="en-US" dirty="0"/>
              <a:t>The animal didn't cross the street because it was too tired</a:t>
            </a:r>
            <a:r>
              <a:rPr lang="en-US" b="0" i="0" dirty="0">
                <a:solidFill>
                  <a:srgbClr val="222222"/>
                </a:solidFill>
                <a:effectLst/>
                <a:latin typeface="Helvetica" panose="020B0604020202020204" pitchFamily="34" charset="0"/>
              </a:rPr>
              <a: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The size of embedding layer is hyperparameter – basically it would be the length of the longest sentence in our training dataset.</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Sentence: Thinking Machines.</a:t>
            </a:r>
          </a:p>
          <a:p>
            <a:r>
              <a:rPr lang="en-US" b="0" i="0" dirty="0">
                <a:solidFill>
                  <a:srgbClr val="222222"/>
                </a:solidFill>
                <a:effectLst/>
                <a:latin typeface="Helvetica" panose="020B0604020202020204" pitchFamily="34" charset="0"/>
              </a:rPr>
              <a:t>Self-attention: </a:t>
            </a:r>
          </a:p>
          <a:p>
            <a:r>
              <a:rPr lang="en-US" b="0" i="0" dirty="0">
                <a:solidFill>
                  <a:srgbClr val="222222"/>
                </a:solidFill>
                <a:effectLst/>
                <a:latin typeface="Helvetica" panose="020B0604020202020204" pitchFamily="34" charset="0"/>
              </a:rPr>
              <a:t>step 0- apply embedding on input word.</a:t>
            </a:r>
          </a:p>
          <a:p>
            <a:r>
              <a:rPr lang="en-US" b="0" i="0" dirty="0">
                <a:solidFill>
                  <a:srgbClr val="222222"/>
                </a:solidFill>
                <a:effectLst/>
                <a:latin typeface="Helvetica" panose="020B0604020202020204" pitchFamily="34" charset="0"/>
              </a:rPr>
              <a:t>step 1- calculate Query, Key, Value vector – by multiplying the embedding by three matrices that we trained during the training process.</a:t>
            </a:r>
          </a:p>
          <a:p>
            <a:r>
              <a:rPr lang="en-US" b="0" i="0" dirty="0">
                <a:solidFill>
                  <a:srgbClr val="222222"/>
                </a:solidFill>
                <a:effectLst/>
                <a:latin typeface="Helvetica" panose="020B0604020202020204" pitchFamily="34" charset="0"/>
              </a:rPr>
              <a:t>step 2- calculate self-attention is to calculate a score. The score determines how much focus to place on other parts of the input sentence as we encode a word at a certain position. Say we’re calculating the self-attention for the first word in this example, “Thinking”. We need to score each word of the input sentence against this word.</a:t>
            </a:r>
          </a:p>
          <a:p>
            <a:endParaRPr lang="en-US" b="0" i="0" dirty="0">
              <a:solidFill>
                <a:srgbClr val="222222"/>
              </a:solidFill>
              <a:effectLst/>
              <a:latin typeface="Helvetica" panose="020B0604020202020204" pitchFamily="34" charset="0"/>
            </a:endParaRPr>
          </a:p>
          <a:p>
            <a:r>
              <a:rPr lang="en-US" b="0" i="0" dirty="0">
                <a:solidFill>
                  <a:srgbClr val="222222"/>
                </a:solidFill>
                <a:effectLst/>
                <a:latin typeface="Helvetica" panose="020B0604020202020204" pitchFamily="34" charset="0"/>
              </a:rPr>
              <a:t>Score calculation: The score is calculated by taking the dot product of the </a:t>
            </a:r>
            <a:r>
              <a:rPr lang="en-US" b="0" i="0" dirty="0">
                <a:solidFill>
                  <a:srgbClr val="B36AE2"/>
                </a:solidFill>
                <a:effectLst/>
                <a:latin typeface="Helvetica" panose="020B0604020202020204" pitchFamily="34" charset="0"/>
              </a:rPr>
              <a:t>query vector</a:t>
            </a:r>
            <a:r>
              <a:rPr lang="en-US" b="0" i="0" dirty="0">
                <a:solidFill>
                  <a:srgbClr val="222222"/>
                </a:solidFill>
                <a:effectLst/>
                <a:latin typeface="Helvetica" panose="020B0604020202020204" pitchFamily="34" charset="0"/>
              </a:rPr>
              <a:t> with the </a:t>
            </a:r>
            <a:r>
              <a:rPr lang="en-US" b="0" i="0" dirty="0">
                <a:solidFill>
                  <a:srgbClr val="F39019"/>
                </a:solidFill>
                <a:effectLst/>
                <a:latin typeface="Helvetica" panose="020B0604020202020204" pitchFamily="34" charset="0"/>
              </a:rPr>
              <a:t>key vector</a:t>
            </a:r>
            <a:r>
              <a:rPr lang="en-US" b="0" i="0" dirty="0">
                <a:solidFill>
                  <a:srgbClr val="222222"/>
                </a:solidFill>
                <a:effectLst/>
                <a:latin typeface="Helvetica" panose="020B0604020202020204" pitchFamily="34" charset="0"/>
              </a:rPr>
              <a:t> of the respective word we’re scoring.</a:t>
            </a:r>
          </a:p>
          <a:p>
            <a:r>
              <a:rPr lang="en-US" b="0" i="0" dirty="0">
                <a:solidFill>
                  <a:srgbClr val="222222"/>
                </a:solidFill>
                <a:effectLst/>
                <a:latin typeface="Helvetica" panose="020B0604020202020204" pitchFamily="34" charset="0"/>
              </a:rPr>
              <a:t>So if we’re processing the self-attention for the word in position </a:t>
            </a:r>
            <a:r>
              <a:rPr lang="en-US" b="0" i="0" dirty="0">
                <a:solidFill>
                  <a:srgbClr val="70BF41"/>
                </a:solidFill>
                <a:effectLst/>
                <a:latin typeface="Helvetica" panose="020B0604020202020204" pitchFamily="34" charset="0"/>
              </a:rPr>
              <a:t>#1</a:t>
            </a:r>
            <a:r>
              <a:rPr lang="en-US" b="0" i="0" dirty="0">
                <a:solidFill>
                  <a:srgbClr val="222222"/>
                </a:solidFill>
                <a:effectLst/>
                <a:latin typeface="Helvetica" panose="020B0604020202020204" pitchFamily="34" charset="0"/>
              </a:rPr>
              <a:t>, the first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k1</a:t>
            </a:r>
            <a:r>
              <a:rPr lang="en-US" b="0" i="0" dirty="0">
                <a:solidFill>
                  <a:srgbClr val="222222"/>
                </a:solidFill>
                <a:effectLst/>
                <a:latin typeface="Helvetica" panose="020B0604020202020204" pitchFamily="34" charset="0"/>
              </a:rPr>
              <a:t>. The second score would be the dot product of </a:t>
            </a:r>
            <a:r>
              <a:rPr lang="en-US" b="0" i="0" dirty="0">
                <a:solidFill>
                  <a:srgbClr val="B36AE2"/>
                </a:solidFill>
                <a:effectLst/>
                <a:latin typeface="Helvetica" panose="020B0604020202020204" pitchFamily="34" charset="0"/>
              </a:rPr>
              <a:t>q1</a:t>
            </a:r>
            <a:r>
              <a:rPr lang="en-US" b="0" i="0" dirty="0">
                <a:solidFill>
                  <a:srgbClr val="222222"/>
                </a:solidFill>
                <a:effectLst/>
                <a:latin typeface="Helvetica" panose="020B0604020202020204" pitchFamily="34" charset="0"/>
              </a:rPr>
              <a:t> and </a:t>
            </a:r>
            <a:r>
              <a:rPr lang="en-US" b="0" i="0" dirty="0">
                <a:solidFill>
                  <a:srgbClr val="F39019"/>
                </a:solidFill>
                <a:effectLst/>
                <a:latin typeface="Helvetica" panose="020B0604020202020204" pitchFamily="34" charset="0"/>
              </a:rPr>
              <a:t>k2</a:t>
            </a:r>
            <a:r>
              <a:rPr lang="en-US" b="0" i="0" dirty="0">
                <a:solidFill>
                  <a:srgbClr val="222222"/>
                </a:solidFill>
                <a:effectLst/>
                <a:latin typeface="Helvetica" panose="020B0604020202020204" pitchFamily="34" charset="0"/>
              </a:rPr>
              <a:t>.</a:t>
            </a:r>
          </a:p>
          <a:p>
            <a:r>
              <a:rPr lang="en-US" b="0" i="0" dirty="0">
                <a:solidFill>
                  <a:srgbClr val="222222"/>
                </a:solidFill>
                <a:effectLst/>
                <a:latin typeface="Helvetica" panose="020B0604020202020204" pitchFamily="34" charset="0"/>
              </a:rPr>
              <a:t>Step 4- divide the scores by 8 (the square root of the dimension of the key vectors used in the paper – 64. This leads to having more stable gradients.</a:t>
            </a:r>
          </a:p>
          <a:p>
            <a:r>
              <a:rPr lang="en-US" b="0" i="0" dirty="0">
                <a:solidFill>
                  <a:srgbClr val="222222"/>
                </a:solidFill>
                <a:effectLst/>
                <a:latin typeface="Helvetica" panose="020B0604020202020204" pitchFamily="34" charset="0"/>
              </a:rPr>
              <a:t>Step 5- then pass the result through a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operation.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normalizes the scores so they’re all positive and add up to 1.</a:t>
            </a:r>
          </a:p>
          <a:p>
            <a:r>
              <a:rPr lang="en-US" b="0" i="0" dirty="0">
                <a:solidFill>
                  <a:srgbClr val="222222"/>
                </a:solidFill>
                <a:effectLst/>
                <a:latin typeface="Helvetica" panose="020B0604020202020204" pitchFamily="34" charset="0"/>
              </a:rPr>
              <a:t>Step 6- multiply each value vector by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score (in preparation to sum them up). The intuition here is to keep intact the values of the word(s) we want to focus on, and drown-out irrelevant words.</a:t>
            </a:r>
          </a:p>
          <a:p>
            <a:r>
              <a:rPr lang="en-US" dirty="0"/>
              <a:t>Step 7- </a:t>
            </a:r>
            <a:r>
              <a:rPr lang="en-US" b="0" i="0" dirty="0">
                <a:solidFill>
                  <a:srgbClr val="222222"/>
                </a:solidFill>
                <a:effectLst/>
                <a:latin typeface="Helvetica" panose="020B0604020202020204" pitchFamily="34" charset="0"/>
              </a:rPr>
              <a:t> sum up the weighted value vectors. This produces the output of the self-attention layer at this position (for the first word).</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46</a:t>
            </a:fld>
            <a:endParaRPr lang="de-DE"/>
          </a:p>
        </p:txBody>
      </p:sp>
    </p:spTree>
    <p:extLst>
      <p:ext uri="{BB962C8B-B14F-4D97-AF65-F5344CB8AC3E}">
        <p14:creationId xmlns:p14="http://schemas.microsoft.com/office/powerpoint/2010/main" val="3489037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Helvetica" panose="020B0604020202020204" pitchFamily="34" charset="0"/>
              </a:rPr>
              <a:t>self-attention layer is only allowed to attend to earlier positions in the output sequence. This is done by masking future positions (setting them to -inf) before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step in the self-attention calculation.</a:t>
            </a:r>
          </a:p>
          <a:p>
            <a:pPr algn="l" fontAlgn="base"/>
            <a:r>
              <a:rPr lang="en-US"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47</a:t>
            </a:fld>
            <a:endParaRPr lang="de-DE"/>
          </a:p>
        </p:txBody>
      </p:sp>
    </p:spTree>
    <p:extLst>
      <p:ext uri="{BB962C8B-B14F-4D97-AF65-F5344CB8AC3E}">
        <p14:creationId xmlns:p14="http://schemas.microsoft.com/office/powerpoint/2010/main" val="2642100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Helvetica" panose="020B0604020202020204" pitchFamily="34" charset="0"/>
              </a:rPr>
              <a:t>These vectors follow a specific pattern that the model learns, which helps it determine the position of each word, or the distance between different words in the sequence. The intuition here is that adding these values to the embeddings provides meaningful distances between the embedding vectors once they’re projected into Q/K/V vectors and during dot-product attention.</a:t>
            </a:r>
            <a:endParaRPr lang="en-DE"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48</a:t>
            </a:fld>
            <a:endParaRPr lang="de-DE"/>
          </a:p>
        </p:txBody>
      </p:sp>
    </p:spTree>
    <p:extLst>
      <p:ext uri="{BB962C8B-B14F-4D97-AF65-F5344CB8AC3E}">
        <p14:creationId xmlns:p14="http://schemas.microsoft.com/office/powerpoint/2010/main" val="659741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49</a:t>
            </a:fld>
            <a:endParaRPr lang="de-DE"/>
          </a:p>
        </p:txBody>
      </p:sp>
    </p:spTree>
    <p:extLst>
      <p:ext uri="{BB962C8B-B14F-4D97-AF65-F5344CB8AC3E}">
        <p14:creationId xmlns:p14="http://schemas.microsoft.com/office/powerpoint/2010/main" val="2091070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50</a:t>
            </a:fld>
            <a:endParaRPr lang="de-DE"/>
          </a:p>
        </p:txBody>
      </p:sp>
    </p:spTree>
    <p:extLst>
      <p:ext uri="{BB962C8B-B14F-4D97-AF65-F5344CB8AC3E}">
        <p14:creationId xmlns:p14="http://schemas.microsoft.com/office/powerpoint/2010/main" val="27621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Highlight </a:t>
            </a:r>
            <a:r>
              <a:rPr lang="de-DE" b="1" dirty="0"/>
              <a:t>backbone. </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0" dirty="0"/>
              <a:t>NestedTensor.</a:t>
            </a:r>
          </a:p>
          <a:p>
            <a:endParaRPr lang="de-DE" dirty="0"/>
          </a:p>
          <a:p>
            <a:r>
              <a:rPr lang="en-US" b="0" i="0" dirty="0">
                <a:effectLst/>
                <a:latin typeface="Arial" panose="020B0604020202020204" pitchFamily="34" charset="0"/>
              </a:rPr>
              <a:t>Flatten feature map of size (d, h, w) to a sequence of (d * </a:t>
            </a:r>
            <a:r>
              <a:rPr lang="en-US" b="0" i="0" dirty="0" err="1">
                <a:effectLst/>
                <a:latin typeface="Arial" panose="020B0604020202020204" pitchFamily="34" charset="0"/>
              </a:rPr>
              <a:t>hw</a:t>
            </a:r>
            <a:r>
              <a:rPr lang="en-US" b="0" i="0" dirty="0">
                <a:effectLst/>
                <a:latin typeface="Arial" panose="020B0604020202020204" pitchFamily="34" charset="0"/>
              </a:rPr>
              <a:t>), where d: #channels.</a:t>
            </a:r>
            <a:endParaRPr lang="de-DE" dirty="0"/>
          </a:p>
          <a:p>
            <a:endParaRPr lang="de-DE" dirty="0"/>
          </a:p>
          <a:p>
            <a:pPr algn="l"/>
            <a:r>
              <a:rPr lang="en-US" sz="1800" b="1" i="0" u="none" strike="noStrike" baseline="0" dirty="0">
                <a:solidFill>
                  <a:srgbClr val="000000"/>
                </a:solidFill>
                <a:latin typeface="CMR10"/>
              </a:rPr>
              <a:t>Encoder Position Encoding</a:t>
            </a:r>
            <a:r>
              <a:rPr lang="en-US" sz="1800" b="0" i="0" u="none" strike="noStrike" baseline="0" dirty="0">
                <a:solidFill>
                  <a:srgbClr val="000000"/>
                </a:solidFill>
                <a:latin typeface="CMR10"/>
              </a:rPr>
              <a:t>: is used to define the positions along x and y axis in the image. Since model is permutation invariant thus position encoding is provided to Encoder Transformer which provides information regarding the location while processing the image.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a:t>
            </a:r>
            <a:r>
              <a:rPr lang="en-US" b="1" dirty="0"/>
              <a:t>Encoder layer</a:t>
            </a:r>
            <a:r>
              <a:rPr lang="en-US" dirty="0"/>
              <a:t> has standard architecture consists of multi-head self-attention layer and Feed Forward Network (FFN).</a:t>
            </a:r>
            <a:endParaRPr lang="en-DE" dirty="0"/>
          </a:p>
          <a:p>
            <a:r>
              <a:rPr lang="en-US" dirty="0"/>
              <a:t>Each </a:t>
            </a:r>
            <a:r>
              <a:rPr lang="en-US" b="1" dirty="0"/>
              <a:t>Decoder layer </a:t>
            </a:r>
            <a:r>
              <a:rPr lang="en-US" dirty="0"/>
              <a:t>has standard architecture consists of multi-head self and Encoder-Decoder attention layer and Feed Forward Network (FFN).</a:t>
            </a:r>
          </a:p>
          <a:p>
            <a:endParaRPr lang="en-US" dirty="0"/>
          </a:p>
          <a:p>
            <a:r>
              <a:rPr lang="en-US" dirty="0"/>
              <a:t>Object detection – predicting the set of objects in an image – is an example of a set prediction problem.</a:t>
            </a:r>
          </a:p>
          <a:p>
            <a:r>
              <a:rPr lang="en-US" dirty="0"/>
              <a:t>Properties of a set – </a:t>
            </a:r>
          </a:p>
          <a:p>
            <a:pPr marL="228600" indent="-228600">
              <a:buAutoNum type="arabicPeriod"/>
            </a:pPr>
            <a:r>
              <a:rPr lang="en-US" dirty="0"/>
              <a:t>The size of the set is not fixed. A set can has 0 or N data. </a:t>
            </a:r>
          </a:p>
          <a:p>
            <a:pPr marL="228600" indent="-228600">
              <a:buAutoNum type="arabicPeriod"/>
            </a:pPr>
            <a:r>
              <a:rPr lang="en-US" dirty="0"/>
              <a:t>The order of the set is not fixed. </a:t>
            </a:r>
          </a:p>
          <a:p>
            <a:pPr marL="0" indent="0">
              <a:buNone/>
            </a:pPr>
            <a:r>
              <a:rPr lang="en-US" dirty="0"/>
              <a:t>Object detection is set prediction problem i.e., predict the cardinality of the set and then predict the labels for each element. Also predict the </a:t>
            </a:r>
            <a:r>
              <a:rPr lang="en-US" dirty="0" err="1"/>
              <a:t>bbox</a:t>
            </a:r>
            <a:r>
              <a:rPr lang="en-US" dirty="0"/>
              <a:t> coordinates for each element of the set.</a:t>
            </a:r>
          </a:p>
          <a:p>
            <a:endParaRPr lang="de-DE" b="1" dirty="0"/>
          </a:p>
          <a:p>
            <a:r>
              <a:rPr lang="de-DE" b="1" dirty="0"/>
              <a:t>To determine x and y position in feature input token and position in the image use position encoding.</a:t>
            </a:r>
          </a:p>
          <a:p>
            <a:pPr algn="l"/>
            <a:r>
              <a:rPr lang="en-US" dirty="0"/>
              <a:t>Learned Embedding – uses </a:t>
            </a:r>
            <a:r>
              <a:rPr lang="en-US" dirty="0" err="1"/>
              <a:t>nn.Embedding</a:t>
            </a:r>
            <a:r>
              <a:rPr lang="en-US" dirty="0"/>
              <a:t> layer</a:t>
            </a:r>
          </a:p>
          <a:p>
            <a:pPr algn="l"/>
            <a:r>
              <a:rPr lang="en-US" dirty="0"/>
              <a:t>Sine – uses sin function</a:t>
            </a:r>
          </a:p>
          <a:p>
            <a:pPr algn="l"/>
            <a:endParaRPr lang="en-US" dirty="0"/>
          </a:p>
          <a:p>
            <a:pPr algn="l"/>
            <a:r>
              <a:rPr lang="en-US" dirty="0"/>
              <a:t>Image size – (1024, 512)</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Feature map size – input to </a:t>
            </a:r>
            <a:r>
              <a:rPr lang="en-US" b="0" dirty="0" err="1">
                <a:solidFill>
                  <a:srgbClr val="6A9955"/>
                </a:solidFill>
                <a:effectLst/>
                <a:latin typeface="Consolas" panose="020B0609020204030204" pitchFamily="49" charset="0"/>
              </a:rPr>
              <a:t>detr</a:t>
            </a:r>
            <a:r>
              <a:rPr lang="en-US" b="0" dirty="0">
                <a:solidFill>
                  <a:srgbClr val="6A9955"/>
                </a:solidFill>
                <a:effectLst/>
                <a:latin typeface="Consolas" panose="020B0609020204030204" pitchFamily="49" charset="0"/>
              </a:rPr>
              <a:t> - </a:t>
            </a:r>
            <a:r>
              <a:rPr lang="en-DE" b="0" dirty="0">
                <a:solidFill>
                  <a:srgbClr val="6A9955"/>
                </a:solidFill>
                <a:effectLst/>
                <a:latin typeface="Consolas" panose="020B0609020204030204" pitchFamily="49" charset="0"/>
              </a:rPr>
              <a:t>([1, 2048, 36, 24])</a:t>
            </a:r>
            <a:endParaRPr lang="en-DE" b="0" dirty="0">
              <a:solidFill>
                <a:srgbClr val="D4D4D4"/>
              </a:solidFill>
              <a:effectLst/>
              <a:latin typeface="Consolas" panose="020B0609020204030204" pitchFamily="49" charset="0"/>
            </a:endParaRPr>
          </a:p>
          <a:p>
            <a:pPr algn="l"/>
            <a:endParaRPr lang="en-US" dirty="0"/>
          </a:p>
        </p:txBody>
      </p:sp>
      <p:sp>
        <p:nvSpPr>
          <p:cNvPr id="4" name="Slide Number Placeholder 3"/>
          <p:cNvSpPr>
            <a:spLocks noGrp="1"/>
          </p:cNvSpPr>
          <p:nvPr>
            <p:ph type="sldNum" sz="quarter" idx="5"/>
          </p:nvPr>
        </p:nvSpPr>
        <p:spPr/>
        <p:txBody>
          <a:bodyPr/>
          <a:lstStyle/>
          <a:p>
            <a:fld id="{E2B266EF-51AE-2C40-8C95-8EB2C49369B2}" type="slidenum">
              <a:rPr lang="de-DE" smtClean="0"/>
              <a:t>6</a:t>
            </a:fld>
            <a:endParaRPr lang="de-DE"/>
          </a:p>
        </p:txBody>
      </p:sp>
    </p:spTree>
    <p:extLst>
      <p:ext uri="{BB962C8B-B14F-4D97-AF65-F5344CB8AC3E}">
        <p14:creationId xmlns:p14="http://schemas.microsoft.com/office/powerpoint/2010/main" val="811100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Helvetica" panose="020B0604020202020204" pitchFamily="34" charset="0"/>
              </a:rPr>
              <a:t>self-attention layer is only allowed to attend to earlier positions in the output sequence. This is done by masking future positions (setting them to -inf) before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step in the self-attention calculation.</a:t>
            </a:r>
          </a:p>
          <a:p>
            <a:pPr algn="l" fontAlgn="base"/>
            <a:r>
              <a:rPr lang="en-US"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51</a:t>
            </a:fld>
            <a:endParaRPr lang="de-DE"/>
          </a:p>
        </p:txBody>
      </p:sp>
    </p:spTree>
    <p:extLst>
      <p:ext uri="{BB962C8B-B14F-4D97-AF65-F5344CB8AC3E}">
        <p14:creationId xmlns:p14="http://schemas.microsoft.com/office/powerpoint/2010/main" val="552536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22222"/>
                </a:solidFill>
                <a:effectLst/>
                <a:latin typeface="Helvetica" panose="020B0604020202020204" pitchFamily="34" charset="0"/>
              </a:rPr>
              <a:t>self-attention layer is only allowed to attend to earlier positions in the output sequence. This is done by masking future positions (setting them to -inf) before the </a:t>
            </a:r>
            <a:r>
              <a:rPr lang="en-US" b="0" i="0" dirty="0" err="1">
                <a:solidFill>
                  <a:srgbClr val="222222"/>
                </a:solidFill>
                <a:effectLst/>
                <a:latin typeface="Helvetica" panose="020B0604020202020204" pitchFamily="34" charset="0"/>
              </a:rPr>
              <a:t>softmax</a:t>
            </a:r>
            <a:r>
              <a:rPr lang="en-US" b="0" i="0" dirty="0">
                <a:solidFill>
                  <a:srgbClr val="222222"/>
                </a:solidFill>
                <a:effectLst/>
                <a:latin typeface="Helvetica" panose="020B0604020202020204" pitchFamily="34" charset="0"/>
              </a:rPr>
              <a:t> step in the self-attention calculation.</a:t>
            </a:r>
          </a:p>
          <a:p>
            <a:pPr algn="l" fontAlgn="base"/>
            <a:r>
              <a:rPr lang="en-US"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52</a:t>
            </a:fld>
            <a:endParaRPr lang="de-DE"/>
          </a:p>
        </p:txBody>
      </p:sp>
    </p:spTree>
    <p:extLst>
      <p:ext uri="{BB962C8B-B14F-4D97-AF65-F5344CB8AC3E}">
        <p14:creationId xmlns:p14="http://schemas.microsoft.com/office/powerpoint/2010/main" val="452036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389 setreo image pair sequences and </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53</a:t>
            </a:fld>
            <a:endParaRPr lang="de-DE"/>
          </a:p>
        </p:txBody>
      </p:sp>
    </p:spTree>
    <p:extLst>
      <p:ext uri="{BB962C8B-B14F-4D97-AF65-F5344CB8AC3E}">
        <p14:creationId xmlns:p14="http://schemas.microsoft.com/office/powerpoint/2010/main" val="3989034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389 setreo image pair sequences and </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54</a:t>
            </a:fld>
            <a:endParaRPr lang="de-DE"/>
          </a:p>
        </p:txBody>
      </p:sp>
    </p:spTree>
    <p:extLst>
      <p:ext uri="{BB962C8B-B14F-4D97-AF65-F5344CB8AC3E}">
        <p14:creationId xmlns:p14="http://schemas.microsoft.com/office/powerpoint/2010/main" val="3725321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389 setreo image pair sequences and </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55</a:t>
            </a:fld>
            <a:endParaRPr lang="de-DE"/>
          </a:p>
        </p:txBody>
      </p:sp>
    </p:spTree>
    <p:extLst>
      <p:ext uri="{BB962C8B-B14F-4D97-AF65-F5344CB8AC3E}">
        <p14:creationId xmlns:p14="http://schemas.microsoft.com/office/powerpoint/2010/main" val="4169055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389 setreo image pair sequences and </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56</a:t>
            </a:fld>
            <a:endParaRPr lang="de-DE"/>
          </a:p>
        </p:txBody>
      </p:sp>
    </p:spTree>
    <p:extLst>
      <p:ext uri="{BB962C8B-B14F-4D97-AF65-F5344CB8AC3E}">
        <p14:creationId xmlns:p14="http://schemas.microsoft.com/office/powerpoint/2010/main" val="1513375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57</a:t>
            </a:fld>
            <a:endParaRPr lang="de-DE"/>
          </a:p>
        </p:txBody>
      </p:sp>
    </p:spTree>
    <p:extLst>
      <p:ext uri="{BB962C8B-B14F-4D97-AF65-F5344CB8AC3E}">
        <p14:creationId xmlns:p14="http://schemas.microsoft.com/office/powerpoint/2010/main" val="2592724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58</a:t>
            </a:fld>
            <a:endParaRPr lang="de-DE"/>
          </a:p>
        </p:txBody>
      </p:sp>
    </p:spTree>
    <p:extLst>
      <p:ext uri="{BB962C8B-B14F-4D97-AF65-F5344CB8AC3E}">
        <p14:creationId xmlns:p14="http://schemas.microsoft.com/office/powerpoint/2010/main" val="642513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59</a:t>
            </a:fld>
            <a:endParaRPr lang="de-DE"/>
          </a:p>
        </p:txBody>
      </p:sp>
    </p:spTree>
    <p:extLst>
      <p:ext uri="{BB962C8B-B14F-4D97-AF65-F5344CB8AC3E}">
        <p14:creationId xmlns:p14="http://schemas.microsoft.com/office/powerpoint/2010/main" val="4056515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60</a:t>
            </a:fld>
            <a:endParaRPr lang="de-DE"/>
          </a:p>
        </p:txBody>
      </p:sp>
    </p:spTree>
    <p:extLst>
      <p:ext uri="{BB962C8B-B14F-4D97-AF65-F5344CB8AC3E}">
        <p14:creationId xmlns:p14="http://schemas.microsoft.com/office/powerpoint/2010/main" val="1959878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query_embed</a:t>
            </a:r>
            <a:r>
              <a:rPr lang="en-US" dirty="0"/>
              <a:t>:  size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Decoder transforms </a:t>
            </a:r>
            <a:r>
              <a:rPr lang="en-US" b="1" dirty="0"/>
              <a:t>N positional encoding (object queries) </a:t>
            </a:r>
            <a:r>
              <a:rPr lang="en-US" dirty="0"/>
              <a:t>of size d (# channels in input image features after 1x1 conv), initialized with 0 and learned during training.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Decoder has N </a:t>
            </a:r>
            <a:r>
              <a:rPr lang="en-US" b="1" dirty="0"/>
              <a:t>embeddings </a:t>
            </a:r>
            <a:r>
              <a:rPr lang="en-US" dirty="0"/>
              <a:t>which should be different to produce different results as decoder is permutation–invariant.</a:t>
            </a:r>
            <a:endParaRPr lang="en-DE"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 object queries are transformed to an </a:t>
            </a:r>
            <a:r>
              <a:rPr lang="en-US" b="1" dirty="0"/>
              <a:t>output embedding</a:t>
            </a:r>
            <a:r>
              <a:rPr lang="en-US" dirty="0"/>
              <a:t> by Decoder. Output embeddings of Decoder are independently decoded to box coordinates (normalized center coordinates, h, w </a:t>
            </a:r>
            <a:r>
              <a:rPr lang="en-US" dirty="0" err="1"/>
              <a:t>wrt</a:t>
            </a:r>
            <a:r>
              <a:rPr lang="en-US" dirty="0"/>
              <a:t> image) and class labels by </a:t>
            </a:r>
            <a:r>
              <a:rPr lang="en-US" b="1" dirty="0"/>
              <a:t>FFN</a:t>
            </a:r>
            <a:r>
              <a:rPr lang="en-US" dirty="0"/>
              <a:t>, resulting N final predictions.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algn="l"/>
            <a:r>
              <a:rPr lang="en-US" sz="1800" b="0" i="0" u="none" strike="noStrike" baseline="0" dirty="0">
                <a:latin typeface="CMR10"/>
              </a:rPr>
              <a:t>Using self- and encoder-decoder attention over these embeddings/object queries, the model globally reasons about all objects together (by using the pair-wise relations between every 2 objects), while being able to use the whole image as context.</a:t>
            </a:r>
            <a:endParaRPr lang="en-US" dirty="0"/>
          </a:p>
          <a:p>
            <a:endParaRPr lang="en-US" dirty="0"/>
          </a:p>
          <a:p>
            <a:pPr algn="l"/>
            <a:r>
              <a:rPr lang="en-US" sz="1800" b="1" i="0" u="none" strike="noStrike" baseline="0" dirty="0">
                <a:latin typeface="CMMI10"/>
              </a:rPr>
              <a:t>N </a:t>
            </a:r>
            <a:r>
              <a:rPr lang="en-US" sz="1800" b="1" i="0" u="none" strike="noStrike" baseline="0" dirty="0">
                <a:latin typeface="CMR10"/>
              </a:rPr>
              <a:t>is usually much larger than the actual number of objects </a:t>
            </a:r>
            <a:r>
              <a:rPr lang="en-US" sz="1800" b="0" i="0" u="none" strike="noStrike" baseline="0" dirty="0">
                <a:latin typeface="CMR10"/>
              </a:rPr>
              <a:t>of interest in an image, an additional </a:t>
            </a:r>
            <a:r>
              <a:rPr lang="en-US" sz="1800" b="1" i="0" u="none" strike="noStrike" baseline="0" dirty="0">
                <a:latin typeface="CMR10"/>
              </a:rPr>
              <a:t>special class label (phi)</a:t>
            </a:r>
            <a:r>
              <a:rPr lang="en-US" sz="1800" b="0" i="0" u="none" strike="noStrike" baseline="0" dirty="0">
                <a:latin typeface="MSBM10"/>
              </a:rPr>
              <a:t> </a:t>
            </a:r>
            <a:r>
              <a:rPr lang="en-US" sz="1800" b="0" i="0" u="none" strike="noStrike" baseline="0" dirty="0">
                <a:latin typeface="CMR10"/>
              </a:rPr>
              <a:t>is used to represent that no object is detected within a slot.</a:t>
            </a:r>
          </a:p>
          <a:p>
            <a:pPr algn="l"/>
            <a:endParaRPr lang="en-US" sz="1800" b="0" i="0" u="none" strike="noStrike" baseline="0" dirty="0">
              <a:latin typeface="CMR10"/>
            </a:endParaRPr>
          </a:p>
          <a:p>
            <a:pPr algn="l"/>
            <a:endParaRPr lang="en-US" sz="1800" b="0" i="0" u="none" strike="noStrike" baseline="0" dirty="0">
              <a:latin typeface="CMR10"/>
            </a:endParaRPr>
          </a:p>
          <a:p>
            <a:pPr algn="l"/>
            <a:r>
              <a:rPr lang="en-US" b="1" i="0" dirty="0">
                <a:effectLst/>
                <a:latin typeface="Arial" panose="020B0604020202020204" pitchFamily="34" charset="0"/>
              </a:rPr>
              <a:t>Hungarian Matching</a:t>
            </a:r>
            <a:r>
              <a:rPr lang="en-US" b="0" i="0" dirty="0">
                <a:effectLst/>
                <a:latin typeface="Arial" panose="020B0604020202020204" pitchFamily="34" charset="0"/>
              </a:rPr>
              <a:t> is per-formed on predicted and target bounding boxes. This process creates one to one mapping between the model prediction and target annotations. Class prediction and bounding box similarity (L1 and </a:t>
            </a:r>
            <a:r>
              <a:rPr lang="en-US" b="0" i="0" dirty="0" err="1">
                <a:effectLst/>
                <a:latin typeface="Arial" panose="020B0604020202020204" pitchFamily="34" charset="0"/>
              </a:rPr>
              <a:t>GIoU</a:t>
            </a:r>
            <a:r>
              <a:rPr lang="en-US" b="0" i="0" dirty="0">
                <a:effectLst/>
                <a:latin typeface="Arial" panose="020B0604020202020204" pitchFamily="34" charset="0"/>
              </a:rPr>
              <a:t>), between prediction and ground truth, is considered for matching cost.</a:t>
            </a:r>
          </a:p>
          <a:p>
            <a:pPr algn="l"/>
            <a:endParaRPr lang="en-US" b="0" i="0" dirty="0">
              <a:effectLst/>
              <a:latin typeface="Arial" panose="020B0604020202020204" pitchFamily="34" charset="0"/>
            </a:endParaRPr>
          </a:p>
          <a:p>
            <a:pPr algn="l"/>
            <a:r>
              <a:rPr lang="en-US" b="1" i="0" dirty="0">
                <a:effectLst/>
                <a:latin typeface="Arial" panose="020B0604020202020204" pitchFamily="34" charset="0"/>
              </a:rPr>
              <a:t>Object-specific losses </a:t>
            </a:r>
            <a:r>
              <a:rPr lang="en-US" b="0" i="0" dirty="0">
                <a:effectLst/>
                <a:latin typeface="Arial" panose="020B0604020202020204" pitchFamily="34" charset="0"/>
              </a:rPr>
              <a:t>are calculated. </a:t>
            </a:r>
            <a:r>
              <a:rPr lang="en-US" b="0" i="0" dirty="0" err="1">
                <a:effectLst/>
                <a:latin typeface="Arial" panose="020B0604020202020204" pitchFamily="34" charset="0"/>
              </a:rPr>
              <a:t>DeTr</a:t>
            </a:r>
            <a:r>
              <a:rPr lang="en-US" b="0" i="0" dirty="0">
                <a:effectLst/>
                <a:latin typeface="Arial" panose="020B0604020202020204" pitchFamily="34" charset="0"/>
              </a:rPr>
              <a:t> uses two types of loss, i.e., the final layer loss and auxiliary losses. Losses calculated on the output of decoder’s all intermediate layers are referred as </a:t>
            </a:r>
            <a:r>
              <a:rPr lang="en-US" b="1" i="0" dirty="0">
                <a:effectLst/>
                <a:latin typeface="Arial" panose="020B0604020202020204" pitchFamily="34" charset="0"/>
              </a:rPr>
              <a:t>Auxiliary loss</a:t>
            </a:r>
            <a:r>
              <a:rPr lang="en-US" b="0" i="0" dirty="0">
                <a:effectLst/>
                <a:latin typeface="Arial" panose="020B0604020202020204" pitchFamily="34"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i="0" dirty="0">
                <a:effectLst/>
                <a:latin typeface="Arial" panose="020B0604020202020204" pitchFamily="34" charset="0"/>
              </a:rPr>
              <a:t>Auxiliary loss</a:t>
            </a:r>
            <a:r>
              <a:rPr lang="en-US" sz="1800" b="0" i="0" dirty="0">
                <a:effectLst/>
                <a:latin typeface="Arial" panose="020B0604020202020204" pitchFamily="34" charset="0"/>
              </a:rPr>
              <a:t> </a:t>
            </a:r>
            <a:r>
              <a:rPr lang="en-US" sz="1800" b="0" i="0" u="none" strike="noStrike" baseline="0" dirty="0">
                <a:latin typeface="CMR10"/>
              </a:rPr>
              <a:t>help the model output the correct number</a:t>
            </a:r>
            <a:r>
              <a:rPr lang="en-US" sz="1800" b="0" i="0" u="none" strike="noStrike" baseline="0" dirty="0">
                <a:effectLst/>
                <a:latin typeface="Arial" panose="020B0604020202020204" pitchFamily="34" charset="0"/>
              </a:rPr>
              <a:t> </a:t>
            </a:r>
            <a:r>
              <a:rPr lang="en-US" sz="1800" b="0" i="0" u="none" strike="noStrike" baseline="0" dirty="0">
                <a:latin typeface="CMR10"/>
              </a:rPr>
              <a:t>of objects of each class.</a:t>
            </a:r>
          </a:p>
          <a:p>
            <a:pPr algn="l"/>
            <a:r>
              <a:rPr lang="en-US" sz="1800" b="0" i="0" u="none" strike="noStrike" baseline="0" dirty="0" err="1">
                <a:latin typeface="CMR10"/>
              </a:rPr>
              <a:t>DeTr</a:t>
            </a:r>
            <a:r>
              <a:rPr lang="en-US" sz="1800" b="0" i="0" u="none" strike="noStrike" baseline="0" dirty="0">
                <a:latin typeface="CMR10"/>
              </a:rPr>
              <a:t> adds prediction FFNs loss and Hungarian loss after each decoder layer. All predictions FFNs share their parameters.</a:t>
            </a:r>
            <a:br>
              <a:rPr lang="en-US" dirty="0"/>
            </a:br>
            <a:endParaRPr lang="en-US" b="0" i="0" dirty="0">
              <a:effectLst/>
              <a:latin typeface="Arial" panose="020B0604020202020204" pitchFamily="34" charset="0"/>
            </a:endParaRPr>
          </a:p>
          <a:p>
            <a:pPr algn="l"/>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7</a:t>
            </a:fld>
            <a:endParaRPr lang="de-DE"/>
          </a:p>
        </p:txBody>
      </p:sp>
    </p:spTree>
    <p:extLst>
      <p:ext uri="{BB962C8B-B14F-4D97-AF65-F5344CB8AC3E}">
        <p14:creationId xmlns:p14="http://schemas.microsoft.com/office/powerpoint/2010/main" val="1430969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61</a:t>
            </a:fld>
            <a:endParaRPr lang="de-DE"/>
          </a:p>
        </p:txBody>
      </p:sp>
    </p:spTree>
    <p:extLst>
      <p:ext uri="{BB962C8B-B14F-4D97-AF65-F5344CB8AC3E}">
        <p14:creationId xmlns:p14="http://schemas.microsoft.com/office/powerpoint/2010/main" val="1209424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62</a:t>
            </a:fld>
            <a:endParaRPr lang="de-DE"/>
          </a:p>
        </p:txBody>
      </p:sp>
    </p:spTree>
    <p:extLst>
      <p:ext uri="{BB962C8B-B14F-4D97-AF65-F5344CB8AC3E}">
        <p14:creationId xmlns:p14="http://schemas.microsoft.com/office/powerpoint/2010/main" val="17397317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It calculates AP by finding 2D distance between the </a:t>
            </a:r>
            <a:r>
              <a:rPr lang="en-US" b="0" i="0" dirty="0" err="1">
                <a:effectLst/>
                <a:latin typeface="Arial" panose="020B0604020202020204" pitchFamily="34" charset="0"/>
              </a:rPr>
              <a:t>centre</a:t>
            </a:r>
            <a:r>
              <a:rPr lang="en-US" b="0" i="0" dirty="0">
                <a:effectLst/>
                <a:latin typeface="Arial" panose="020B0604020202020204" pitchFamily="34" charset="0"/>
              </a:rPr>
              <a:t> of predictions and ground truth bounding boxes. Then, classify them as TP and FP for different threshold distance (0.5, 1, 2, 4, in meters) values and take mean over all classes.</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63</a:t>
            </a:fld>
            <a:endParaRPr lang="de-DE"/>
          </a:p>
        </p:txBody>
      </p:sp>
    </p:spTree>
    <p:extLst>
      <p:ext uri="{BB962C8B-B14F-4D97-AF65-F5344CB8AC3E}">
        <p14:creationId xmlns:p14="http://schemas.microsoft.com/office/powerpoint/2010/main" val="4028231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1" dirty="0"/>
              <a:t>L1 and </a:t>
            </a:r>
            <a:r>
              <a:rPr lang="en-US" sz="1200" b="1" dirty="0" err="1"/>
              <a:t>GIoU</a:t>
            </a:r>
            <a:r>
              <a:rPr lang="en-US" sz="1200" b="1" dirty="0"/>
              <a:t> loss have NO generalization gap after </a:t>
            </a:r>
            <a:r>
              <a:rPr lang="en-US" sz="1200" b="1"/>
              <a:t>Data Augmentation.</a:t>
            </a:r>
            <a:endParaRPr lang="en-DE" sz="1200" b="1" dirty="0"/>
          </a:p>
          <a:p>
            <a:pPr marL="228600" indent="-228600" algn="l">
              <a:buAutoNum type="arabicPeriod"/>
            </a:pPr>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64</a:t>
            </a:fld>
            <a:endParaRPr lang="de-DE"/>
          </a:p>
        </p:txBody>
      </p:sp>
    </p:spTree>
    <p:extLst>
      <p:ext uri="{BB962C8B-B14F-4D97-AF65-F5344CB8AC3E}">
        <p14:creationId xmlns:p14="http://schemas.microsoft.com/office/powerpoint/2010/main" val="8371383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65</a:t>
            </a:fld>
            <a:endParaRPr lang="de-DE"/>
          </a:p>
        </p:txBody>
      </p:sp>
    </p:spTree>
    <p:extLst>
      <p:ext uri="{BB962C8B-B14F-4D97-AF65-F5344CB8AC3E}">
        <p14:creationId xmlns:p14="http://schemas.microsoft.com/office/powerpoint/2010/main" val="24147069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endParaRPr lang="en-DE" b="1" dirty="0"/>
          </a:p>
        </p:txBody>
      </p:sp>
      <p:sp>
        <p:nvSpPr>
          <p:cNvPr id="4" name="Slide Number Placeholder 3"/>
          <p:cNvSpPr>
            <a:spLocks noGrp="1"/>
          </p:cNvSpPr>
          <p:nvPr>
            <p:ph type="sldNum" sz="quarter" idx="5"/>
          </p:nvPr>
        </p:nvSpPr>
        <p:spPr/>
        <p:txBody>
          <a:bodyPr/>
          <a:lstStyle/>
          <a:p>
            <a:fld id="{E2B266EF-51AE-2C40-8C95-8EB2C49369B2}" type="slidenum">
              <a:rPr lang="de-DE" smtClean="0"/>
              <a:t>66</a:t>
            </a:fld>
            <a:endParaRPr lang="de-DE"/>
          </a:p>
        </p:txBody>
      </p:sp>
    </p:spTree>
    <p:extLst>
      <p:ext uri="{BB962C8B-B14F-4D97-AF65-F5344CB8AC3E}">
        <p14:creationId xmlns:p14="http://schemas.microsoft.com/office/powerpoint/2010/main" val="18596545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de-DE" sz="1200" b="0" dirty="0"/>
              <a:t>Pretrained </a:t>
            </a:r>
            <a:r>
              <a:rPr lang="en-US" sz="1200" b="0" i="0" u="none" strike="noStrike" baseline="0" dirty="0" err="1"/>
              <a:t>TransFuserDeTr</a:t>
            </a:r>
            <a:r>
              <a:rPr lang="en-US" sz="1200" b="0" i="0" u="none" strike="noStrike" baseline="0" dirty="0"/>
              <a:t> on </a:t>
            </a:r>
            <a:r>
              <a:rPr lang="en-US" sz="1200" b="0" i="0" u="none" strike="noStrike" baseline="0" dirty="0" err="1"/>
              <a:t>NuScenes</a:t>
            </a:r>
            <a:r>
              <a:rPr lang="en-US" sz="1200" b="0" dirty="0"/>
              <a:t>, </a:t>
            </a:r>
            <a:r>
              <a:rPr lang="en-US" sz="1200" b="0" i="0" u="none" strike="noStrike" baseline="0" dirty="0"/>
              <a:t>improved AP</a:t>
            </a:r>
            <a:r>
              <a:rPr lang="en-US" sz="1200" b="0" i="0" u="none" strike="noStrike" baseline="-25000" dirty="0"/>
              <a:t>70</a:t>
            </a:r>
            <a:r>
              <a:rPr lang="en-US" sz="1200" b="0" i="0" u="none" strike="noStrike" baseline="0" dirty="0"/>
              <a:t> for Pedestrian and Cyclist classes – </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i="0" u="none" strike="noStrike" baseline="0" dirty="0"/>
              <a:t>Reason:</a:t>
            </a:r>
            <a:r>
              <a:rPr lang="en-US" sz="1200" b="0" i="0" u="none" strike="noStrike" baseline="0" dirty="0"/>
              <a:t> Probably because </a:t>
            </a:r>
            <a:r>
              <a:rPr lang="en-US" sz="1200" b="1" i="0" u="none" strike="noStrike" baseline="0" dirty="0"/>
              <a:t>Car</a:t>
            </a:r>
            <a:r>
              <a:rPr lang="en-US" sz="1200" b="0" i="0" u="none" strike="noStrike" baseline="0" dirty="0"/>
              <a:t> already has enough data thus model already learned car details very well. </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0" i="0" u="none" strike="noStrike" baseline="0" dirty="0"/>
              <a:t>	   But for </a:t>
            </a:r>
            <a:r>
              <a:rPr lang="en-US" sz="1200" b="1" i="0" u="none" strike="noStrike" baseline="0" dirty="0"/>
              <a:t>Pedestrian and Cyclist </a:t>
            </a:r>
            <a:r>
              <a:rPr lang="en-US" sz="1200" b="0" i="0" u="none" strike="noStrike" baseline="0" dirty="0"/>
              <a:t>the data is already very less in </a:t>
            </a:r>
            <a:r>
              <a:rPr lang="en-US" sz="1200" b="0" i="0" u="none" strike="noStrike" baseline="0" dirty="0" err="1"/>
              <a:t>Kitti</a:t>
            </a:r>
            <a:r>
              <a:rPr lang="en-US" sz="1200" b="0" i="0" u="none" strike="noStrike" baseline="0" dirty="0"/>
              <a:t> thus model learned from </a:t>
            </a:r>
            <a:r>
              <a:rPr lang="en-US" sz="1200" b="0" i="0" u="none" strike="noStrike" baseline="0" dirty="0" err="1"/>
              <a:t>Nuscenes</a:t>
            </a:r>
            <a:r>
              <a:rPr lang="en-US" sz="1200" b="0" i="0" u="none" strike="noStrike" baseline="0" dirty="0"/>
              <a:t> dataset hence improved the performance. </a:t>
            </a: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0" i="0" u="none" strike="noStrike" baseline="0" dirty="0"/>
              <a:t>	   But only improved by small margin probably because the data distribution of </a:t>
            </a:r>
            <a:r>
              <a:rPr lang="en-US" sz="1200" b="0" i="0" u="none" strike="noStrike" baseline="0" dirty="0" err="1"/>
              <a:t>NuS</a:t>
            </a:r>
            <a:r>
              <a:rPr lang="en-US" sz="1200" b="0" i="0" u="none" strike="noStrike" baseline="0" dirty="0"/>
              <a:t> and </a:t>
            </a:r>
            <a:r>
              <a:rPr lang="en-US" sz="1200" b="0" i="0" u="none" strike="noStrike" baseline="0" dirty="0" err="1"/>
              <a:t>Kitti</a:t>
            </a:r>
            <a:r>
              <a:rPr lang="en-US" sz="1200" b="0" i="0" u="none" strike="noStrike" baseline="0" dirty="0"/>
              <a:t> is different. Hence, doesn’t increase much. </a:t>
            </a:r>
            <a:endParaRPr lang="de-DE" sz="1200" b="1" dirty="0"/>
          </a:p>
          <a:p>
            <a:pPr marL="228600" indent="-228600" algn="l">
              <a:buFont typeface="+mj-lt"/>
              <a:buAutoNum type="arabicPeriod"/>
            </a:pPr>
            <a:endParaRPr lang="en-DE" b="0" dirty="0"/>
          </a:p>
        </p:txBody>
      </p:sp>
      <p:sp>
        <p:nvSpPr>
          <p:cNvPr id="4" name="Slide Number Placeholder 3"/>
          <p:cNvSpPr>
            <a:spLocks noGrp="1"/>
          </p:cNvSpPr>
          <p:nvPr>
            <p:ph type="sldNum" sz="quarter" idx="5"/>
          </p:nvPr>
        </p:nvSpPr>
        <p:spPr/>
        <p:txBody>
          <a:bodyPr/>
          <a:lstStyle/>
          <a:p>
            <a:fld id="{E2B266EF-51AE-2C40-8C95-8EB2C49369B2}" type="slidenum">
              <a:rPr lang="de-DE" smtClean="0"/>
              <a:t>67</a:t>
            </a:fld>
            <a:endParaRPr lang="de-DE"/>
          </a:p>
        </p:txBody>
      </p:sp>
    </p:spTree>
    <p:extLst>
      <p:ext uri="{BB962C8B-B14F-4D97-AF65-F5344CB8AC3E}">
        <p14:creationId xmlns:p14="http://schemas.microsoft.com/office/powerpoint/2010/main" val="2171957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68</a:t>
            </a:fld>
            <a:endParaRPr lang="de-DE"/>
          </a:p>
        </p:txBody>
      </p:sp>
    </p:spTree>
    <p:extLst>
      <p:ext uri="{BB962C8B-B14F-4D97-AF65-F5344CB8AC3E}">
        <p14:creationId xmlns:p14="http://schemas.microsoft.com/office/powerpoint/2010/main" val="1905100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69</a:t>
            </a:fld>
            <a:endParaRPr lang="de-DE"/>
          </a:p>
        </p:txBody>
      </p:sp>
    </p:spTree>
    <p:extLst>
      <p:ext uri="{BB962C8B-B14F-4D97-AF65-F5344CB8AC3E}">
        <p14:creationId xmlns:p14="http://schemas.microsoft.com/office/powerpoint/2010/main" val="15328212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70</a:t>
            </a:fld>
            <a:endParaRPr lang="de-DE"/>
          </a:p>
        </p:txBody>
      </p:sp>
    </p:spTree>
    <p:extLst>
      <p:ext uri="{BB962C8B-B14F-4D97-AF65-F5344CB8AC3E}">
        <p14:creationId xmlns:p14="http://schemas.microsoft.com/office/powerpoint/2010/main" val="793941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dirty="0"/>
              <a:t>Better visibility of occluded objects (depends on mounting of LIDAR).</a:t>
            </a:r>
          </a:p>
          <a:p>
            <a:r>
              <a:rPr lang="en-US" dirty="0"/>
              <a:t>Using multi-sensor data, we can provide more information to the model.</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9</a:t>
            </a:fld>
            <a:endParaRPr lang="de-DE"/>
          </a:p>
        </p:txBody>
      </p:sp>
    </p:spTree>
    <p:extLst>
      <p:ext uri="{BB962C8B-B14F-4D97-AF65-F5344CB8AC3E}">
        <p14:creationId xmlns:p14="http://schemas.microsoft.com/office/powerpoint/2010/main" val="41160099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71</a:t>
            </a:fld>
            <a:endParaRPr lang="de-DE"/>
          </a:p>
        </p:txBody>
      </p:sp>
    </p:spTree>
    <p:extLst>
      <p:ext uri="{BB962C8B-B14F-4D97-AF65-F5344CB8AC3E}">
        <p14:creationId xmlns:p14="http://schemas.microsoft.com/office/powerpoint/2010/main" val="927503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72</a:t>
            </a:fld>
            <a:endParaRPr lang="de-DE"/>
          </a:p>
        </p:txBody>
      </p:sp>
    </p:spTree>
    <p:extLst>
      <p:ext uri="{BB962C8B-B14F-4D97-AF65-F5344CB8AC3E}">
        <p14:creationId xmlns:p14="http://schemas.microsoft.com/office/powerpoint/2010/main" val="4228806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dirty="0"/>
              <a:t>    Labels: 0:Car, 1: Van, 4: Pedestrain and 6: Cyclist</a:t>
            </a:r>
            <a:endParaRPr lang="de-DE" sz="28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73</a:t>
            </a:fld>
            <a:endParaRPr lang="de-DE"/>
          </a:p>
        </p:txBody>
      </p:sp>
    </p:spTree>
    <p:extLst>
      <p:ext uri="{BB962C8B-B14F-4D97-AF65-F5344CB8AC3E}">
        <p14:creationId xmlns:p14="http://schemas.microsoft.com/office/powerpoint/2010/main" val="378299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Using multi-sensor data, we can provide more information to the model.</a:t>
            </a:r>
            <a:endParaRPr lang="en-D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sz="1200" dirty="0"/>
              <a:t>Late Fusion: </a:t>
            </a:r>
            <a:r>
              <a:rPr lang="de-DE" sz="1200" b="0" dirty="0"/>
              <a:t>each modality is processed seperately and fusion takes place in last step.</a:t>
            </a:r>
          </a:p>
          <a:p>
            <a:pPr algn="l"/>
            <a:r>
              <a:rPr lang="en-US" sz="1800" b="0" i="0" u="none" strike="noStrike" baseline="0" dirty="0">
                <a:latin typeface="CMR10"/>
              </a:rPr>
              <a:t>In slow fusion, fusion takes place at multiple places throughout the model, by geometric means or by some algorithm.</a:t>
            </a:r>
          </a:p>
          <a:p>
            <a:pPr algn="l"/>
            <a:r>
              <a:rPr lang="en-US" sz="1800" b="0" i="0" u="none" strike="noStrike" baseline="0" dirty="0">
                <a:latin typeface="CMR10"/>
              </a:rPr>
              <a:t>Deep and slow fusion - </a:t>
            </a:r>
            <a:r>
              <a:rPr lang="de-DE" sz="3600" b="0" dirty="0"/>
              <a:t>fusion by neural network at multiple steps </a:t>
            </a:r>
            <a:endParaRPr lang="en-US" sz="1800" b="0" i="0" u="none" strike="noStrike" baseline="0" dirty="0">
              <a:latin typeface="CMR10"/>
            </a:endParaRPr>
          </a:p>
          <a:p>
            <a:pPr algn="l"/>
            <a:endParaRPr lang="en-US" sz="1800" b="0" i="0" u="none" strike="noStrike" baseline="0" dirty="0">
              <a:latin typeface="CMR10"/>
            </a:endParaRPr>
          </a:p>
          <a:p>
            <a:pPr algn="l"/>
            <a:endParaRPr lang="de-DE" sz="1200" b="0" dirty="0"/>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10</a:t>
            </a:fld>
            <a:endParaRPr lang="de-DE"/>
          </a:p>
        </p:txBody>
      </p:sp>
    </p:spTree>
    <p:extLst>
      <p:ext uri="{BB962C8B-B14F-4D97-AF65-F5344CB8AC3E}">
        <p14:creationId xmlns:p14="http://schemas.microsoft.com/office/powerpoint/2010/main" val="2784557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Advantages od Conventional approaches - </a:t>
            </a:r>
            <a:r>
              <a:rPr lang="de-DE" sz="1200" b="0" dirty="0"/>
              <a:t>laid foundation of object detection and good performance.</a:t>
            </a:r>
          </a:p>
          <a:p>
            <a:endParaRPr lang="en-US" dirty="0"/>
          </a:p>
          <a:p>
            <a:endParaRPr lang="en-US" dirty="0"/>
          </a:p>
          <a:p>
            <a:pPr algn="l"/>
            <a:r>
              <a:rPr lang="en-US" sz="1800" b="0" i="0" u="none" strike="noStrike" baseline="0" dirty="0">
                <a:solidFill>
                  <a:srgbClr val="000000"/>
                </a:solidFill>
                <a:latin typeface="CMR10"/>
              </a:rPr>
              <a:t>Need of prior knowledge for example, empirical anchor boxes, </a:t>
            </a:r>
            <a:r>
              <a:rPr lang="en-US" sz="1800" b="0" i="0" u="none" strike="noStrike" baseline="0" dirty="0">
                <a:solidFill>
                  <a:srgbClr val="0000FF"/>
                </a:solidFill>
                <a:latin typeface="CMR10"/>
              </a:rPr>
              <a:t>RPN </a:t>
            </a:r>
            <a:r>
              <a:rPr lang="en-US" sz="1800" b="0" i="0" u="none" strike="noStrike" baseline="0" dirty="0">
                <a:solidFill>
                  <a:srgbClr val="000000"/>
                </a:solidFill>
                <a:latin typeface="CMR10"/>
              </a:rPr>
              <a:t>networks and grid sizes.</a:t>
            </a:r>
          </a:p>
          <a:p>
            <a:pPr algn="l"/>
            <a:r>
              <a:rPr lang="en-US" sz="1800" b="0" i="0" u="none" strike="noStrike" baseline="0" dirty="0">
                <a:solidFill>
                  <a:srgbClr val="000000"/>
                </a:solidFill>
                <a:latin typeface="CMR10"/>
              </a:rPr>
              <a:t>Post processing steps, for filtering out duplicate predictions such as </a:t>
            </a:r>
            <a:r>
              <a:rPr lang="en-US" sz="1800" b="0" i="0" u="none" strike="noStrike" baseline="0" dirty="0">
                <a:solidFill>
                  <a:srgbClr val="0000FF"/>
                </a:solidFill>
                <a:latin typeface="CMR10"/>
              </a:rPr>
              <a:t>NMS</a:t>
            </a:r>
            <a:r>
              <a:rPr lang="en-US" sz="1800" b="0" i="0" u="none" strike="noStrike" baseline="0" dirty="0">
                <a:solidFill>
                  <a:srgbClr val="000000"/>
                </a:solidFill>
                <a:latin typeface="CMR10"/>
              </a:rPr>
              <a:t>, which is hand-crafted and greedy approach.</a:t>
            </a:r>
          </a:p>
          <a:p>
            <a:pPr algn="l"/>
            <a:r>
              <a:rPr lang="en-US" b="0" i="0" dirty="0">
                <a:solidFill>
                  <a:srgbClr val="292929"/>
                </a:solidFill>
                <a:effectLst/>
                <a:latin typeface="charter"/>
              </a:rPr>
              <a:t>NMS is threshold-based and requires an IOU (intersection over union) and confidence threshold tuning to be able to effectively discard the overlapping bounding boxes.</a:t>
            </a:r>
            <a:endParaRPr lang="en-US" dirty="0"/>
          </a:p>
          <a:p>
            <a:endParaRPr lang="en-US" dirty="0"/>
          </a:p>
          <a:p>
            <a:r>
              <a:rPr lang="en-US" dirty="0"/>
              <a:t>Object detection – predicting the set of objects in an image – is an example of a set prediction problem.</a:t>
            </a:r>
          </a:p>
          <a:p>
            <a:r>
              <a:rPr lang="en-US" dirty="0"/>
              <a:t>Properties of a set – </a:t>
            </a:r>
          </a:p>
          <a:p>
            <a:pPr marL="228600" indent="-228600">
              <a:buAutoNum type="arabicPeriod"/>
            </a:pPr>
            <a:r>
              <a:rPr lang="en-US" dirty="0"/>
              <a:t>The size of the set is not fixed. A set can has 0 or N data. </a:t>
            </a:r>
          </a:p>
          <a:p>
            <a:pPr marL="228600" indent="-228600">
              <a:buAutoNum type="arabicPeriod"/>
            </a:pPr>
            <a:r>
              <a:rPr lang="en-US" dirty="0"/>
              <a:t>The order of the set is not fixed. </a:t>
            </a:r>
          </a:p>
          <a:p>
            <a:pPr marL="0" indent="0">
              <a:buNone/>
            </a:pPr>
            <a:r>
              <a:rPr lang="en-US" dirty="0"/>
              <a:t>Object detection is set prediction problem i.e., predict the cardinality of the set and then predict the labels for each element. Also predict the </a:t>
            </a:r>
            <a:r>
              <a:rPr lang="en-US" dirty="0" err="1"/>
              <a:t>bbox</a:t>
            </a:r>
            <a:r>
              <a:rPr lang="en-US" dirty="0"/>
              <a:t> coordinates for each element of the set.</a:t>
            </a:r>
          </a:p>
          <a:p>
            <a:endParaRPr lang="en-US" dirty="0"/>
          </a:p>
          <a:p>
            <a:r>
              <a:rPr lang="en-US" dirty="0"/>
              <a:t>Set prediction detection examples: </a:t>
            </a:r>
            <a:r>
              <a:rPr lang="en-US" dirty="0" err="1"/>
              <a:t>DeepSetNet</a:t>
            </a:r>
            <a:r>
              <a:rPr lang="en-US" dirty="0"/>
              <a:t>, TSP-FCOS (Transformer-based Set Prediction with Fully Convolutional One-Stage object detector) and TSP-RCNN (Transformer-based Set Prediction with RCNN).</a:t>
            </a:r>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11</a:t>
            </a:fld>
            <a:endParaRPr lang="de-DE"/>
          </a:p>
        </p:txBody>
      </p:sp>
    </p:spTree>
    <p:extLst>
      <p:ext uri="{BB962C8B-B14F-4D97-AF65-F5344CB8AC3E}">
        <p14:creationId xmlns:p14="http://schemas.microsoft.com/office/powerpoint/2010/main" val="163873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555555"/>
                </a:solidFill>
                <a:effectLst/>
                <a:latin typeface="Arial" panose="020B0604020202020204" pitchFamily="34" charset="0"/>
              </a:rPr>
              <a:t>Making code more readable by decoupling the research code from the engineering</a:t>
            </a:r>
          </a:p>
          <a:p>
            <a:pPr algn="l">
              <a:buFont typeface="Arial" panose="020B0604020202020204" pitchFamily="34" charset="0"/>
              <a:buChar char="•"/>
            </a:pPr>
            <a:r>
              <a:rPr lang="en-US" b="0" i="0" dirty="0">
                <a:solidFill>
                  <a:srgbClr val="555555"/>
                </a:solidFill>
                <a:effectLst/>
                <a:latin typeface="Arial" panose="020B0604020202020204" pitchFamily="34" charset="0"/>
              </a:rPr>
              <a:t>Automating most of the training loop</a:t>
            </a:r>
          </a:p>
          <a:p>
            <a:pPr algn="l">
              <a:buFont typeface="Arial" panose="020B0604020202020204" pitchFamily="34" charset="0"/>
              <a:buChar char="•"/>
            </a:pPr>
            <a:r>
              <a:rPr lang="en-US" b="0" i="0" dirty="0">
                <a:solidFill>
                  <a:srgbClr val="555555"/>
                </a:solidFill>
                <a:effectLst/>
                <a:latin typeface="Arial" panose="020B0604020202020204" pitchFamily="34" charset="0"/>
              </a:rPr>
              <a:t>Removing boilerplates (sections of code that have to be included in many places with little or no alteration)</a:t>
            </a:r>
          </a:p>
          <a:p>
            <a:pPr algn="l">
              <a:buFont typeface="Arial" panose="020B0604020202020204" pitchFamily="34" charset="0"/>
              <a:buChar char="•"/>
            </a:pPr>
            <a:r>
              <a:rPr lang="en-US" b="0" i="0" dirty="0">
                <a:solidFill>
                  <a:srgbClr val="555555"/>
                </a:solidFill>
                <a:effectLst/>
                <a:latin typeface="Arial" panose="020B0604020202020204" pitchFamily="34" charset="0"/>
              </a:rPr>
              <a:t>Integration with popular logging/visualizing frameworks such as </a:t>
            </a:r>
            <a:r>
              <a:rPr lang="en-US" b="0" i="0" u="sng" dirty="0" err="1">
                <a:solidFill>
                  <a:srgbClr val="444444"/>
                </a:solidFill>
                <a:effectLst/>
                <a:latin typeface="Arial" panose="020B0604020202020204" pitchFamily="34" charset="0"/>
                <a:hlinkClick r:id="rId3"/>
              </a:rPr>
              <a:t>Tensorboard</a:t>
            </a:r>
            <a:r>
              <a:rPr lang="en-US" b="0" i="0" dirty="0">
                <a:solidFill>
                  <a:srgbClr val="555555"/>
                </a:solidFill>
                <a:effectLst/>
                <a:latin typeface="Arial" panose="020B0604020202020204" pitchFamily="34" charset="0"/>
              </a:rPr>
              <a:t>, </a:t>
            </a:r>
            <a:r>
              <a:rPr lang="en-US" b="0" i="0" u="sng" dirty="0" err="1">
                <a:solidFill>
                  <a:srgbClr val="444444"/>
                </a:solidFill>
                <a:effectLst/>
                <a:latin typeface="Arial" panose="020B0604020202020204" pitchFamily="34" charset="0"/>
                <a:hlinkClick r:id="rId4"/>
              </a:rPr>
              <a:t>MLFlow</a:t>
            </a:r>
            <a:r>
              <a:rPr lang="en-US" b="0" i="0" dirty="0">
                <a:solidFill>
                  <a:srgbClr val="555555"/>
                </a:solidFill>
                <a:effectLst/>
                <a:latin typeface="Arial" panose="020B0604020202020204" pitchFamily="34" charset="0"/>
              </a:rPr>
              <a:t>, </a:t>
            </a:r>
            <a:r>
              <a:rPr lang="en-US" b="0" i="0" u="sng" dirty="0">
                <a:solidFill>
                  <a:srgbClr val="444444"/>
                </a:solidFill>
                <a:effectLst/>
                <a:latin typeface="Arial" panose="020B0604020202020204" pitchFamily="34" charset="0"/>
                <a:hlinkClick r:id="rId5"/>
              </a:rPr>
              <a:t>Neptune.ai</a:t>
            </a:r>
            <a:r>
              <a:rPr lang="en-US" b="0" i="0" dirty="0">
                <a:solidFill>
                  <a:srgbClr val="555555"/>
                </a:solidFill>
                <a:effectLst/>
                <a:latin typeface="Arial" panose="020B0604020202020204" pitchFamily="34" charset="0"/>
              </a:rPr>
              <a:t>.</a:t>
            </a:r>
          </a:p>
          <a:p>
            <a:pPr algn="l">
              <a:buFont typeface="Arial" panose="020B0604020202020204" pitchFamily="34" charset="0"/>
              <a:buChar char="•"/>
            </a:pPr>
            <a:r>
              <a:rPr lang="en-US" b="0" i="0" dirty="0" err="1">
                <a:solidFill>
                  <a:srgbClr val="555555"/>
                </a:solidFill>
                <a:effectLst/>
                <a:latin typeface="Arial" panose="020B0604020202020204" pitchFamily="34" charset="0"/>
              </a:rPr>
              <a:t>PyTorch</a:t>
            </a:r>
            <a:r>
              <a:rPr lang="en-US" b="0" i="0" dirty="0">
                <a:solidFill>
                  <a:srgbClr val="555555"/>
                </a:solidFill>
                <a:effectLst/>
                <a:latin typeface="Arial" panose="020B0604020202020204" pitchFamily="34" charset="0"/>
              </a:rPr>
              <a:t> Lightning has minimal running speed overhead (about 300 </a:t>
            </a:r>
            <a:r>
              <a:rPr lang="en-US" b="0" i="0" dirty="0" err="1">
                <a:solidFill>
                  <a:srgbClr val="555555"/>
                </a:solidFill>
                <a:effectLst/>
                <a:latin typeface="Arial" panose="020B0604020202020204" pitchFamily="34" charset="0"/>
              </a:rPr>
              <a:t>ms</a:t>
            </a:r>
            <a:r>
              <a:rPr lang="en-US" b="0" i="0" dirty="0">
                <a:solidFill>
                  <a:srgbClr val="555555"/>
                </a:solidFill>
                <a:effectLst/>
                <a:latin typeface="Arial" panose="020B0604020202020204" pitchFamily="34" charset="0"/>
              </a:rPr>
              <a:t> per epoch compared with </a:t>
            </a:r>
            <a:r>
              <a:rPr lang="en-US" b="0" i="0" dirty="0" err="1">
                <a:solidFill>
                  <a:srgbClr val="555555"/>
                </a:solidFill>
                <a:effectLst/>
                <a:latin typeface="Arial" panose="020B0604020202020204" pitchFamily="34" charset="0"/>
              </a:rPr>
              <a:t>PyTorch</a:t>
            </a:r>
            <a:r>
              <a:rPr lang="en-US" b="0" i="0" dirty="0">
                <a:solidFill>
                  <a:srgbClr val="555555"/>
                </a:solidFill>
                <a:effectLst/>
                <a:latin typeface="Arial" panose="020B0604020202020204" pitchFamily="34" charset="0"/>
              </a:rPr>
              <a:t>).</a:t>
            </a:r>
          </a:p>
          <a:p>
            <a:pPr algn="l">
              <a:buFont typeface="Arial" panose="020B0604020202020204" pitchFamily="34" charset="0"/>
              <a:buChar char="•"/>
            </a:pPr>
            <a:r>
              <a:rPr lang="en-US" b="0" i="0" dirty="0">
                <a:solidFill>
                  <a:srgbClr val="555555"/>
                </a:solidFill>
                <a:effectLst/>
                <a:latin typeface="Arial" panose="020B0604020202020204" pitchFamily="34" charset="0"/>
              </a:rPr>
              <a:t>Computing metrics such as accuracy, precision, recall etc. across multiple GPUs.</a:t>
            </a:r>
          </a:p>
          <a:p>
            <a:pPr algn="l">
              <a:buFont typeface="Arial" panose="020B0604020202020204" pitchFamily="34" charset="0"/>
              <a:buChar char="•"/>
            </a:pPr>
            <a:r>
              <a:rPr lang="en-US" b="0" i="0" dirty="0">
                <a:solidFill>
                  <a:srgbClr val="555555"/>
                </a:solidFill>
                <a:effectLst/>
                <a:latin typeface="Arial" panose="020B0604020202020204" pitchFamily="34" charset="0"/>
              </a:rPr>
              <a:t>Automating optimization process of training models.</a:t>
            </a:r>
          </a:p>
          <a:p>
            <a:pPr algn="l">
              <a:buFont typeface="Arial" panose="020B0604020202020204" pitchFamily="34" charset="0"/>
              <a:buChar char="•"/>
            </a:pPr>
            <a:r>
              <a:rPr lang="en-US" b="0" i="0" dirty="0">
                <a:solidFill>
                  <a:srgbClr val="555555"/>
                </a:solidFill>
                <a:effectLst/>
                <a:latin typeface="Arial" panose="020B0604020202020204" pitchFamily="34" charset="0"/>
              </a:rPr>
              <a:t>Logging.</a:t>
            </a:r>
          </a:p>
          <a:p>
            <a:pPr algn="l">
              <a:buFont typeface="Arial" panose="020B0604020202020204" pitchFamily="34" charset="0"/>
              <a:buChar char="•"/>
            </a:pPr>
            <a:r>
              <a:rPr lang="en-US" b="0" i="0" dirty="0">
                <a:solidFill>
                  <a:srgbClr val="555555"/>
                </a:solidFill>
                <a:effectLst/>
                <a:latin typeface="Arial" panose="020B0604020202020204" pitchFamily="34" charset="0"/>
              </a:rPr>
              <a:t>Checkpointing.</a:t>
            </a:r>
          </a:p>
          <a:p>
            <a:endParaRPr lang="en-DE" dirty="0"/>
          </a:p>
        </p:txBody>
      </p:sp>
      <p:sp>
        <p:nvSpPr>
          <p:cNvPr id="4" name="Slide Number Placeholder 3"/>
          <p:cNvSpPr>
            <a:spLocks noGrp="1"/>
          </p:cNvSpPr>
          <p:nvPr>
            <p:ph type="sldNum" sz="quarter" idx="5"/>
          </p:nvPr>
        </p:nvSpPr>
        <p:spPr/>
        <p:txBody>
          <a:bodyPr/>
          <a:lstStyle/>
          <a:p>
            <a:fld id="{E2B266EF-51AE-2C40-8C95-8EB2C49369B2}" type="slidenum">
              <a:rPr lang="de-DE" smtClean="0"/>
              <a:t>14</a:t>
            </a:fld>
            <a:endParaRPr lang="de-DE"/>
          </a:p>
        </p:txBody>
      </p:sp>
    </p:spTree>
    <p:extLst>
      <p:ext uri="{BB962C8B-B14F-4D97-AF65-F5344CB8AC3E}">
        <p14:creationId xmlns:p14="http://schemas.microsoft.com/office/powerpoint/2010/main" val="143540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FBE82EA-EC29-40FC-89CC-3C4FEB3282C2}" type="datetime1">
              <a:rPr lang="de-DE" smtClean="0"/>
              <a:t>28.06.2022</a:t>
            </a:fld>
            <a:endParaRPr lang="de-DE"/>
          </a:p>
        </p:txBody>
      </p:sp>
      <p:sp>
        <p:nvSpPr>
          <p:cNvPr id="6" name="Foliennummernplatzhalter 5"/>
          <p:cNvSpPr>
            <a:spLocks noGrp="1"/>
          </p:cNvSpPr>
          <p:nvPr>
            <p:ph type="sldNum" sz="quarter" idx="12"/>
          </p:nvPr>
        </p:nvSpPr>
        <p:spPr/>
        <p:txBody>
          <a:bodyPr/>
          <a:lstStyle/>
          <a:p>
            <a:fld id="{8271DC61-FD4F-6F42-810D-876D2F91EC3B}" type="slidenum">
              <a:rPr lang="de-DE" smtClean="0"/>
              <a:t>‹#›</a:t>
            </a:fld>
            <a:endParaRPr lang="de-DE"/>
          </a:p>
        </p:txBody>
      </p:sp>
      <p:sp>
        <p:nvSpPr>
          <p:cNvPr id="7" name="Untertitel 2"/>
          <p:cNvSpPr>
            <a:spLocks noGrp="1"/>
          </p:cNvSpPr>
          <p:nvPr>
            <p:ph type="subTitle" idx="1"/>
          </p:nvPr>
        </p:nvSpPr>
        <p:spPr>
          <a:xfrm>
            <a:off x="602343" y="2052221"/>
            <a:ext cx="8084457" cy="1752600"/>
          </a:xfrm>
          <a:prstGeom prst="rect">
            <a:avLst/>
          </a:prstGeom>
        </p:spPr>
        <p:txBody>
          <a:bodyPr anchor="t" anchorCtr="0">
            <a:normAutofit/>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Master-Untertitelformat bearbeiten</a:t>
            </a:r>
          </a:p>
        </p:txBody>
      </p:sp>
      <p:sp>
        <p:nvSpPr>
          <p:cNvPr id="8" name="Titel 1"/>
          <p:cNvSpPr>
            <a:spLocks noGrp="1"/>
          </p:cNvSpPr>
          <p:nvPr>
            <p:ph type="ctrTitle" hasCustomPrompt="1"/>
          </p:nvPr>
        </p:nvSpPr>
        <p:spPr>
          <a:xfrm>
            <a:off x="602343" y="914611"/>
            <a:ext cx="8084457" cy="1137613"/>
          </a:xfrm>
          <a:prstGeom prst="rect">
            <a:avLst/>
          </a:prstGeom>
        </p:spPr>
        <p:txBody>
          <a:bodyPr>
            <a:normAutofit/>
          </a:bodyPr>
          <a:lstStyle>
            <a:lvl1pPr algn="l">
              <a:defRPr sz="4000" b="1">
                <a:solidFill>
                  <a:schemeClr val="tx2"/>
                </a:solidFill>
              </a:defRPr>
            </a:lvl1pPr>
          </a:lstStyle>
          <a:p>
            <a:r>
              <a:rPr lang="de-DE" dirty="0"/>
              <a:t>Präsentationstitel</a:t>
            </a:r>
          </a:p>
        </p:txBody>
      </p:sp>
    </p:spTree>
    <p:extLst>
      <p:ext uri="{BB962C8B-B14F-4D97-AF65-F5344CB8AC3E}">
        <p14:creationId xmlns:p14="http://schemas.microsoft.com/office/powerpoint/2010/main" val="218608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CF8261CA-7D93-4586-B1F8-6241497FE949}" type="datetime1">
              <a:rPr lang="de-DE" smtClean="0"/>
              <a:t>28.06.2022</a:t>
            </a:fld>
            <a:endParaRPr lang="de-DE"/>
          </a:p>
        </p:txBody>
      </p:sp>
      <p:sp>
        <p:nvSpPr>
          <p:cNvPr id="6" name="Foliennummernplatzhalter 5"/>
          <p:cNvSpPr>
            <a:spLocks noGrp="1"/>
          </p:cNvSpPr>
          <p:nvPr>
            <p:ph type="sldNum" sz="quarter" idx="12"/>
          </p:nvPr>
        </p:nvSpPr>
        <p:spPr/>
        <p:txBody>
          <a:bodyPr/>
          <a:lstStyle/>
          <a:p>
            <a:fld id="{8271DC61-FD4F-6F42-810D-876D2F91EC3B}" type="slidenum">
              <a:rPr lang="de-DE" smtClean="0"/>
              <a:t>‹#›</a:t>
            </a:fld>
            <a:endParaRPr lang="de-DE"/>
          </a:p>
        </p:txBody>
      </p:sp>
      <p:sp>
        <p:nvSpPr>
          <p:cNvPr id="9" name="Untertitel 2"/>
          <p:cNvSpPr>
            <a:spLocks noGrp="1"/>
          </p:cNvSpPr>
          <p:nvPr>
            <p:ph type="subTitle" idx="1" hasCustomPrompt="1"/>
          </p:nvPr>
        </p:nvSpPr>
        <p:spPr>
          <a:xfrm>
            <a:off x="508000" y="2068844"/>
            <a:ext cx="8178800" cy="3599469"/>
          </a:xfrm>
          <a:prstGeom prst="rect">
            <a:avLst/>
          </a:prstGeom>
        </p:spPr>
        <p:txBody>
          <a:bodyPr anchor="t" anchorCtr="0">
            <a:normAutofit/>
          </a:bodyPr>
          <a:lstStyle>
            <a:lvl1pPr marL="0" indent="0" algn="l">
              <a:spcBef>
                <a:spcPts val="0"/>
              </a:spcBef>
              <a:buNone/>
              <a:defRPr sz="16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Textfeld</a:t>
            </a:r>
          </a:p>
        </p:txBody>
      </p:sp>
      <p:sp>
        <p:nvSpPr>
          <p:cNvPr id="10" name="Titel 1"/>
          <p:cNvSpPr>
            <a:spLocks noGrp="1"/>
          </p:cNvSpPr>
          <p:nvPr>
            <p:ph type="ctrTitle" hasCustomPrompt="1"/>
          </p:nvPr>
        </p:nvSpPr>
        <p:spPr>
          <a:xfrm>
            <a:off x="508000" y="914611"/>
            <a:ext cx="8178800" cy="1137613"/>
          </a:xfrm>
          <a:prstGeom prst="rect">
            <a:avLst/>
          </a:prstGeom>
        </p:spPr>
        <p:txBody>
          <a:bodyPr>
            <a:normAutofit/>
          </a:bodyPr>
          <a:lstStyle>
            <a:lvl1pPr algn="l">
              <a:defRPr sz="4000" b="1">
                <a:solidFill>
                  <a:schemeClr val="tx2"/>
                </a:solidFill>
              </a:defRPr>
            </a:lvl1pPr>
          </a:lstStyle>
          <a:p>
            <a:r>
              <a:rPr lang="de-DE" dirty="0"/>
              <a:t>Präsentationstitel</a:t>
            </a:r>
          </a:p>
        </p:txBody>
      </p:sp>
    </p:spTree>
    <p:extLst>
      <p:ext uri="{BB962C8B-B14F-4D97-AF65-F5344CB8AC3E}">
        <p14:creationId xmlns:p14="http://schemas.microsoft.com/office/powerpoint/2010/main" val="418646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CE7FD4E-9BC9-430D-BC0A-465FBF8CFDCE}" type="datetime1">
              <a:rPr lang="de-DE" smtClean="0"/>
              <a:t>28.06.2022</a:t>
            </a:fld>
            <a:endParaRPr lang="de-DE"/>
          </a:p>
        </p:txBody>
      </p:sp>
      <p:sp>
        <p:nvSpPr>
          <p:cNvPr id="6" name="Foliennummernplatzhalter 5"/>
          <p:cNvSpPr>
            <a:spLocks noGrp="1"/>
          </p:cNvSpPr>
          <p:nvPr>
            <p:ph type="sldNum" sz="quarter" idx="12"/>
          </p:nvPr>
        </p:nvSpPr>
        <p:spPr/>
        <p:txBody>
          <a:bodyPr/>
          <a:lstStyle/>
          <a:p>
            <a:fld id="{8271DC61-FD4F-6F42-810D-876D2F91EC3B}" type="slidenum">
              <a:rPr lang="de-DE" smtClean="0"/>
              <a:t>‹#›</a:t>
            </a:fld>
            <a:endParaRPr lang="de-DE"/>
          </a:p>
        </p:txBody>
      </p:sp>
      <p:sp>
        <p:nvSpPr>
          <p:cNvPr id="7" name="Inhaltsplatzhalter 2"/>
          <p:cNvSpPr>
            <a:spLocks noGrp="1"/>
          </p:cNvSpPr>
          <p:nvPr>
            <p:ph idx="1"/>
          </p:nvPr>
        </p:nvSpPr>
        <p:spPr>
          <a:xfrm>
            <a:off x="537029" y="2052224"/>
            <a:ext cx="8149771" cy="4073941"/>
          </a:xfrm>
          <a:prstGeom prst="rect">
            <a:avLst/>
          </a:prstGeo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Titel 1"/>
          <p:cNvSpPr>
            <a:spLocks noGrp="1"/>
          </p:cNvSpPr>
          <p:nvPr>
            <p:ph type="ctrTitle" hasCustomPrompt="1"/>
          </p:nvPr>
        </p:nvSpPr>
        <p:spPr>
          <a:xfrm>
            <a:off x="537029" y="914611"/>
            <a:ext cx="8149771" cy="1137613"/>
          </a:xfrm>
          <a:prstGeom prst="rect">
            <a:avLst/>
          </a:prstGeom>
        </p:spPr>
        <p:txBody>
          <a:bodyPr>
            <a:normAutofit/>
          </a:bodyPr>
          <a:lstStyle>
            <a:lvl1pPr algn="l">
              <a:defRPr sz="4000" b="1">
                <a:solidFill>
                  <a:schemeClr val="tx2"/>
                </a:solidFill>
              </a:defRPr>
            </a:lvl1pPr>
          </a:lstStyle>
          <a:p>
            <a:r>
              <a:rPr lang="de-DE" dirty="0"/>
              <a:t>Präsentationstitel</a:t>
            </a:r>
          </a:p>
        </p:txBody>
      </p:sp>
    </p:spTree>
    <p:extLst>
      <p:ext uri="{BB962C8B-B14F-4D97-AF65-F5344CB8AC3E}">
        <p14:creationId xmlns:p14="http://schemas.microsoft.com/office/powerpoint/2010/main" val="141222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888BFC7-9C57-4851-BE3E-CB76105E192A}" type="datetime1">
              <a:rPr lang="de-DE" smtClean="0"/>
              <a:t>28.06.2022</a:t>
            </a:fld>
            <a:endParaRPr lang="de-DE"/>
          </a:p>
        </p:txBody>
      </p:sp>
      <p:sp>
        <p:nvSpPr>
          <p:cNvPr id="5" name="Foliennummernplatzhalter 4"/>
          <p:cNvSpPr>
            <a:spLocks noGrp="1"/>
          </p:cNvSpPr>
          <p:nvPr>
            <p:ph type="sldNum" sz="quarter" idx="12"/>
          </p:nvPr>
        </p:nvSpPr>
        <p:spPr/>
        <p:txBody>
          <a:bodyPr/>
          <a:lstStyle/>
          <a:p>
            <a:fld id="{8271DC61-FD4F-6F42-810D-876D2F91EC3B}" type="slidenum">
              <a:rPr lang="de-DE" smtClean="0"/>
              <a:t>‹#›</a:t>
            </a:fld>
            <a:endParaRPr lang="de-DE"/>
          </a:p>
        </p:txBody>
      </p:sp>
      <p:sp>
        <p:nvSpPr>
          <p:cNvPr id="6" name="Textplatzhalter 5"/>
          <p:cNvSpPr>
            <a:spLocks noGrp="1"/>
          </p:cNvSpPr>
          <p:nvPr>
            <p:ph type="body" sz="quarter" idx="13" hasCustomPrompt="1"/>
          </p:nvPr>
        </p:nvSpPr>
        <p:spPr>
          <a:xfrm>
            <a:off x="508000" y="1599250"/>
            <a:ext cx="8178803" cy="586313"/>
          </a:xfrm>
          <a:prstGeom prst="rect">
            <a:avLst/>
          </a:prstGeom>
        </p:spPr>
        <p:txBody>
          <a:bodyPr/>
          <a:lstStyle>
            <a:lvl1pPr marL="0" indent="0">
              <a:buNone/>
              <a:defRPr sz="2000" baseline="0"/>
            </a:lvl1pPr>
          </a:lstStyle>
          <a:p>
            <a:pPr lvl="0"/>
            <a:r>
              <a:rPr lang="de-DE" dirty="0"/>
              <a:t>Abschnittsüberschrift</a:t>
            </a:r>
          </a:p>
        </p:txBody>
      </p:sp>
      <p:sp>
        <p:nvSpPr>
          <p:cNvPr id="7" name="Textplatzhalter 5"/>
          <p:cNvSpPr>
            <a:spLocks noGrp="1"/>
          </p:cNvSpPr>
          <p:nvPr>
            <p:ph type="body" sz="quarter" idx="14" hasCustomPrompt="1"/>
          </p:nvPr>
        </p:nvSpPr>
        <p:spPr>
          <a:xfrm>
            <a:off x="508000" y="2267489"/>
            <a:ext cx="8178803" cy="3672243"/>
          </a:xfrm>
          <a:prstGeom prst="rect">
            <a:avLst/>
          </a:prstGeom>
        </p:spPr>
        <p:txBody>
          <a:bodyPr>
            <a:normAutofit/>
          </a:bodyPr>
          <a:lstStyle>
            <a:lvl1pPr marL="0" indent="0">
              <a:buNone/>
              <a:defRPr sz="1800" b="0" i="0" baseline="0"/>
            </a:lvl1pPr>
          </a:lstStyle>
          <a:p>
            <a:pPr lvl="0"/>
            <a:r>
              <a:rPr lang="de-DE" dirty="0"/>
              <a:t>Fließtext </a:t>
            </a:r>
          </a:p>
        </p:txBody>
      </p:sp>
    </p:spTree>
    <p:extLst>
      <p:ext uri="{BB962C8B-B14F-4D97-AF65-F5344CB8AC3E}">
        <p14:creationId xmlns:p14="http://schemas.microsoft.com/office/powerpoint/2010/main" val="86597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4EE73344-71AF-4872-8801-2915898954DC}" type="datetime1">
              <a:rPr lang="de-DE" smtClean="0"/>
              <a:t>28.06.2022</a:t>
            </a:fld>
            <a:endParaRPr lang="de-DE"/>
          </a:p>
        </p:txBody>
      </p:sp>
      <p:sp>
        <p:nvSpPr>
          <p:cNvPr id="4" name="Foliennummernplatzhalter 3"/>
          <p:cNvSpPr>
            <a:spLocks noGrp="1"/>
          </p:cNvSpPr>
          <p:nvPr>
            <p:ph type="sldNum" sz="quarter" idx="12"/>
          </p:nvPr>
        </p:nvSpPr>
        <p:spPr/>
        <p:txBody>
          <a:bodyPr/>
          <a:lstStyle/>
          <a:p>
            <a:fld id="{8271DC61-FD4F-6F42-810D-876D2F91EC3B}" type="slidenum">
              <a:rPr lang="de-DE" smtClean="0"/>
              <a:t>‹#›</a:t>
            </a:fld>
            <a:endParaRPr lang="de-DE"/>
          </a:p>
        </p:txBody>
      </p:sp>
    </p:spTree>
    <p:extLst>
      <p:ext uri="{BB962C8B-B14F-4D97-AF65-F5344CB8AC3E}">
        <p14:creationId xmlns:p14="http://schemas.microsoft.com/office/powerpoint/2010/main" val="174126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1998828" y="6356352"/>
            <a:ext cx="2133600" cy="365125"/>
          </a:xfrm>
          <a:prstGeom prst="rect">
            <a:avLst/>
          </a:prstGeom>
        </p:spPr>
        <p:txBody>
          <a:bodyPr vert="horz" lIns="91440" tIns="45720" rIns="91440" bIns="45720" rtlCol="0" anchor="ctr"/>
          <a:lstStyle>
            <a:lvl1pPr algn="l">
              <a:defRPr sz="1200">
                <a:solidFill>
                  <a:schemeClr val="tx2"/>
                </a:solidFill>
              </a:defRPr>
            </a:lvl1pPr>
          </a:lstStyle>
          <a:p>
            <a:fld id="{9CF977B8-23E2-4C98-BF68-3994162FCA59}" type="datetime1">
              <a:rPr lang="de-DE" smtClean="0"/>
              <a:t>28.06.2022</a:t>
            </a:fld>
            <a:endParaRPr lang="de-DE" dirty="0"/>
          </a:p>
        </p:txBody>
      </p:sp>
      <p:sp>
        <p:nvSpPr>
          <p:cNvPr id="6" name="Foliennummernplatzhalt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2"/>
                </a:solidFill>
              </a:defRPr>
            </a:lvl1pPr>
          </a:lstStyle>
          <a:p>
            <a:fld id="{8271DC61-FD4F-6F42-810D-876D2F91EC3B}" type="slidenum">
              <a:rPr lang="de-DE" smtClean="0"/>
              <a:pPr/>
              <a:t>‹#›</a:t>
            </a:fld>
            <a:endParaRPr lang="de-DE" dirty="0"/>
          </a:p>
        </p:txBody>
      </p:sp>
      <p:pic>
        <p:nvPicPr>
          <p:cNvPr id="9" name="Bild 8"/>
          <p:cNvPicPr>
            <a:picLocks noChangeAspect="1"/>
          </p:cNvPicPr>
          <p:nvPr userDrawn="1"/>
        </p:nvPicPr>
        <p:blipFill>
          <a:blip r:embed="rId7"/>
          <a:stretch>
            <a:fillRect/>
          </a:stretch>
        </p:blipFill>
        <p:spPr>
          <a:xfrm>
            <a:off x="7100754" y="235572"/>
            <a:ext cx="2043246" cy="577439"/>
          </a:xfrm>
          <a:prstGeom prst="rect">
            <a:avLst/>
          </a:prstGeom>
        </p:spPr>
      </p:pic>
      <p:pic>
        <p:nvPicPr>
          <p:cNvPr id="12" name="Bild 11"/>
          <p:cNvPicPr>
            <a:picLocks noChangeAspect="1"/>
          </p:cNvPicPr>
          <p:nvPr userDrawn="1"/>
        </p:nvPicPr>
        <p:blipFill>
          <a:blip r:embed="rId8"/>
          <a:stretch>
            <a:fillRect/>
          </a:stretch>
        </p:blipFill>
        <p:spPr>
          <a:xfrm>
            <a:off x="-1" y="235572"/>
            <a:ext cx="1998827" cy="577439"/>
          </a:xfrm>
          <a:prstGeom prst="rect">
            <a:avLst/>
          </a:prstGeom>
        </p:spPr>
      </p:pic>
      <p:pic>
        <p:nvPicPr>
          <p:cNvPr id="7" name="Grafik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481623" y="326291"/>
            <a:ext cx="2280574" cy="396000"/>
          </a:xfrm>
          <a:prstGeom prst="rect">
            <a:avLst/>
          </a:prstGeom>
        </p:spPr>
      </p:pic>
    </p:spTree>
    <p:extLst>
      <p:ext uri="{BB962C8B-B14F-4D97-AF65-F5344CB8AC3E}">
        <p14:creationId xmlns:p14="http://schemas.microsoft.com/office/powerpoint/2010/main" val="3166692575"/>
      </p:ext>
    </p:extLst>
  </p:cSld>
  <p:clrMap bg1="lt1" tx1="dk1" bg2="lt2" tx2="dk2" accent1="accent1" accent2="accent2" accent3="accent3" accent4="accent4" accent5="accent5" accent6="accent6" hlink="hlink" folHlink="folHlink"/>
  <p:sldLayoutIdLst>
    <p:sldLayoutId id="2147483657" r:id="rId1"/>
    <p:sldLayoutId id="2147483663" r:id="rId2"/>
    <p:sldLayoutId id="2147483658" r:id="rId3"/>
    <p:sldLayoutId id="2147483659" r:id="rId4"/>
    <p:sldLayoutId id="2147483660" r:id="rId5"/>
  </p:sldLayoutIdLst>
  <p:hf hdr="0" ftr="0" dt="0"/>
  <p:txStyles>
    <p:titleStyle>
      <a:lvl1pPr algn="l" defTabSz="457200" rtl="0" eaLnBrk="1" latinLnBrk="0" hangingPunct="1">
        <a:spcBef>
          <a:spcPct val="0"/>
        </a:spcBef>
        <a:buNone/>
        <a:defRPr sz="3200" b="1" kern="1200">
          <a:solidFill>
            <a:schemeClr val="tx2"/>
          </a:solidFill>
          <a:latin typeface="+mj-lt"/>
          <a:ea typeface="+mj-ea"/>
          <a:cs typeface="+mj-cs"/>
        </a:defRPr>
      </a:lvl1pPr>
    </p:titleStyle>
    <p:bodyStyle>
      <a:lvl1pPr marL="234000" indent="-234000" algn="l" defTabSz="457200" rtl="0" eaLnBrk="1" latinLnBrk="0" hangingPunct="1">
        <a:spcBef>
          <a:spcPts val="1200"/>
        </a:spcBef>
        <a:buClrTx/>
        <a:buSzPct val="100000"/>
        <a:buFont typeface="Wingdings" charset="2"/>
        <a:buChar char="§"/>
        <a:defRPr lang="de-DE" sz="2400" b="1" i="0" kern="1200" baseline="0" dirty="0" smtClean="0">
          <a:solidFill>
            <a:schemeClr val="tx1"/>
          </a:solidFill>
          <a:latin typeface="+mn-lt"/>
          <a:ea typeface="+mn-ea"/>
          <a:cs typeface="+mn-cs"/>
        </a:defRPr>
      </a:lvl1pPr>
      <a:lvl2pPr marL="742950" indent="-28575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2pPr>
      <a:lvl3pPr marL="1143000" indent="-228600" algn="l" defTabSz="457200" rtl="0" eaLnBrk="1" latinLnBrk="0" hangingPunct="1">
        <a:spcBef>
          <a:spcPct val="20000"/>
        </a:spcBef>
        <a:buFont typeface="Wingdings" charset="2"/>
        <a:buChar char="§"/>
        <a:defRPr lang="de-DE" sz="2000" b="1" i="0" kern="1200" baseline="0" dirty="0" smtClean="0">
          <a:solidFill>
            <a:schemeClr val="accent4">
              <a:lumMod val="75000"/>
            </a:schemeClr>
          </a:solidFill>
          <a:latin typeface="+mn-lt"/>
          <a:ea typeface="+mn-ea"/>
          <a:cs typeface="+mn-cs"/>
        </a:defRPr>
      </a:lvl3pPr>
      <a:lvl4pPr marL="1600200" indent="-228600" algn="l" defTabSz="457200" rtl="0" eaLnBrk="1" latinLnBrk="0" hangingPunct="1">
        <a:spcBef>
          <a:spcPct val="20000"/>
        </a:spcBef>
        <a:buFont typeface="Wingdings" charset="2"/>
        <a:buChar char="§"/>
        <a:defRPr lang="de-DE" sz="2000" b="0" i="0" kern="1200" baseline="0" dirty="0" smtClean="0">
          <a:solidFill>
            <a:schemeClr val="accent4">
              <a:lumMod val="75000"/>
            </a:schemeClr>
          </a:solidFill>
          <a:latin typeface="+mn-lt"/>
          <a:ea typeface="+mn-ea"/>
          <a:cs typeface="+mn-cs"/>
        </a:defRPr>
      </a:lvl4pPr>
      <a:lvl5pPr marL="2057400" indent="-228600" algn="l" defTabSz="457200" rtl="0" eaLnBrk="1" latinLnBrk="0" hangingPunct="1">
        <a:spcBef>
          <a:spcPct val="20000"/>
        </a:spcBef>
        <a:buFont typeface="Wingdings" charset="2"/>
        <a:buChar char="§"/>
        <a:defRPr lang="de-DE" sz="2000" kern="1200" baseline="0" dirty="0">
          <a:solidFill>
            <a:schemeClr val="accent4">
              <a:lumMod val="7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 Target="slide3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8.png"/><Relationship Id="rId7" Type="http://schemas.openxmlformats.org/officeDocument/2006/relationships/diagramLayout" Target="../diagrams/layout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20.png"/><Relationship Id="rId10" Type="http://schemas.microsoft.com/office/2007/relationships/diagramDrawing" Target="../diagrams/drawing1.xml"/><Relationship Id="rId4" Type="http://schemas.openxmlformats.org/officeDocument/2006/relationships/image" Target="../media/image19.png"/><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slide" Target="slide36.xml"/><Relationship Id="rId4" Type="http://schemas.openxmlformats.org/officeDocument/2006/relationships/slide" Target="slide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35.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1.jpg"/><Relationship Id="rId4" Type="http://schemas.openxmlformats.org/officeDocument/2006/relationships/image" Target="../media/image70.jp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slide" Target="slide36.xml"/><Relationship Id="rId4" Type="http://schemas.openxmlformats.org/officeDocument/2006/relationships/slide" Target="slide35.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7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3" y="3726005"/>
            <a:ext cx="8084457" cy="1752600"/>
          </a:xfrm>
        </p:spPr>
        <p:txBody>
          <a:bodyPr>
            <a:normAutofit fontScale="92500" lnSpcReduction="20000"/>
          </a:bodyPr>
          <a:lstStyle/>
          <a:p>
            <a:pPr algn="ctr"/>
            <a:r>
              <a:rPr lang="de-DE" dirty="0"/>
              <a:t>Anshu Garg</a:t>
            </a:r>
          </a:p>
          <a:p>
            <a:pPr algn="ctr"/>
            <a:r>
              <a:rPr lang="de-DE" sz="2400" dirty="0"/>
              <a:t>a_garg19@cs.uni-kl.de </a:t>
            </a:r>
            <a:endParaRPr lang="de-DE" dirty="0"/>
          </a:p>
          <a:p>
            <a:pPr algn="ctr"/>
            <a:r>
              <a:rPr lang="de-DE" dirty="0"/>
              <a:t>Supervisor: David Michael F</a:t>
            </a:r>
            <a:r>
              <a:rPr lang="de-DE" sz="2400" dirty="0"/>
              <a:t>ü</a:t>
            </a:r>
            <a:r>
              <a:rPr lang="de-DE" dirty="0"/>
              <a:t>rst</a:t>
            </a:r>
          </a:p>
          <a:p>
            <a:pPr algn="ctr"/>
            <a:r>
              <a:rPr lang="de-DE" dirty="0"/>
              <a:t>Professor: Prof. Dr. Didier Stricker</a:t>
            </a:r>
          </a:p>
        </p:txBody>
      </p:sp>
      <p:sp>
        <p:nvSpPr>
          <p:cNvPr id="3" name="Titel 2"/>
          <p:cNvSpPr>
            <a:spLocks noGrp="1"/>
          </p:cNvSpPr>
          <p:nvPr>
            <p:ph type="ctrTitle"/>
          </p:nvPr>
        </p:nvSpPr>
        <p:spPr>
          <a:xfrm>
            <a:off x="602343" y="914611"/>
            <a:ext cx="8084457" cy="2386528"/>
          </a:xfrm>
        </p:spPr>
        <p:txBody>
          <a:bodyPr anchor="ctr">
            <a:normAutofit fontScale="90000"/>
          </a:bodyPr>
          <a:lstStyle/>
          <a:p>
            <a:pPr algn="ctr"/>
            <a:r>
              <a:rPr lang="de-DE" sz="3600" dirty="0"/>
              <a:t>Master Thesis </a:t>
            </a:r>
            <a:br>
              <a:rPr lang="de-DE" sz="3600" dirty="0"/>
            </a:br>
            <a:br>
              <a:rPr lang="de-DE" sz="3600" dirty="0"/>
            </a:br>
            <a:r>
              <a:rPr lang="de-DE" sz="3600" dirty="0"/>
              <a:t>Object Detection Using Transformer Fusion And Detection Transformer On Multi-Sensor Data For Automated Driving</a:t>
            </a:r>
          </a:p>
        </p:txBody>
      </p:sp>
    </p:spTree>
    <p:extLst>
      <p:ext uri="{BB962C8B-B14F-4D97-AF65-F5344CB8AC3E}">
        <p14:creationId xmlns:p14="http://schemas.microsoft.com/office/powerpoint/2010/main" val="4136836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Autofit/>
          </a:bodyPr>
          <a:lstStyle/>
          <a:p>
            <a:r>
              <a:rPr lang="de-DE" sz="2000" dirty="0"/>
              <a:t>Multi sensor modality: </a:t>
            </a:r>
            <a:r>
              <a:rPr lang="de-DE" sz="2000" b="0" dirty="0"/>
              <a:t>data fusion. </a:t>
            </a:r>
          </a:p>
          <a:p>
            <a:pPr marL="342900" indent="-342900">
              <a:buFont typeface="Arial" panose="020B0604020202020204" pitchFamily="34" charset="0"/>
              <a:buChar char="•"/>
            </a:pPr>
            <a:r>
              <a:rPr lang="de-DE" sz="2000" dirty="0"/>
              <a:t>Late Fusion </a:t>
            </a:r>
            <a:r>
              <a:rPr lang="de-DE" sz="2000" b="0" dirty="0"/>
              <a:t>for e.g., CLOCs</a:t>
            </a:r>
            <a:r>
              <a:rPr lang="de-DE" sz="2000"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7</a:t>
            </a:r>
            <a:r>
              <a:rPr lang="de-DE" sz="2000" b="0" dirty="0"/>
              <a:t>. Little exchange of information.</a:t>
            </a:r>
          </a:p>
          <a:p>
            <a:pPr marL="342900" indent="-342900">
              <a:buFont typeface="Arial" panose="020B0604020202020204" pitchFamily="34" charset="0"/>
              <a:buChar char="•"/>
            </a:pPr>
            <a:r>
              <a:rPr lang="de-DE" sz="2000" dirty="0"/>
              <a:t>Slow Fusion: </a:t>
            </a:r>
            <a:r>
              <a:rPr lang="de-DE" sz="2000" b="0" dirty="0"/>
              <a:t>for e.g., AVOD</a:t>
            </a:r>
            <a:r>
              <a:rPr lang="de-DE" sz="2000"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8</a:t>
            </a:r>
            <a:r>
              <a:rPr lang="de-DE" sz="2000" b="0" dirty="0"/>
              <a:t>. Dependency on good calibration. </a:t>
            </a:r>
          </a:p>
          <a:p>
            <a:pPr marL="342900" indent="-342900">
              <a:buFont typeface="Arial" panose="020B0604020202020204" pitchFamily="34" charset="0"/>
              <a:buChar char="•"/>
            </a:pPr>
            <a:r>
              <a:rPr lang="de-DE" sz="2000" dirty="0"/>
              <a:t>Deep and Slow Fusion: </a:t>
            </a:r>
            <a:r>
              <a:rPr lang="de-DE" sz="2000" b="0" dirty="0"/>
              <a:t>for e.g., TransFuser. </a:t>
            </a:r>
          </a:p>
          <a:p>
            <a:r>
              <a:rPr lang="de-DE" sz="2000" dirty="0"/>
              <a:t>Research Gap:</a:t>
            </a:r>
            <a:r>
              <a:rPr lang="de-DE" sz="2000" b="0" dirty="0"/>
              <a:t> TransFuser doesn‘t solve object detection task. </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Research Gaps</a:t>
            </a:r>
          </a:p>
        </p:txBody>
      </p:sp>
      <p:sp>
        <p:nvSpPr>
          <p:cNvPr id="7" name="TextBox 6">
            <a:extLst>
              <a:ext uri="{FF2B5EF4-FFF2-40B4-BE49-F238E27FC236}">
                <a16:creationId xmlns:a16="http://schemas.microsoft.com/office/drawing/2014/main" id="{87D8B988-4303-B604-4D01-293364EBC4E4}"/>
              </a:ext>
            </a:extLst>
          </p:cNvPr>
          <p:cNvSpPr txBox="1"/>
          <p:nvPr/>
        </p:nvSpPr>
        <p:spPr>
          <a:xfrm>
            <a:off x="1569" y="6463076"/>
            <a:ext cx="1723536" cy="400110"/>
          </a:xfrm>
          <a:prstGeom prst="rect">
            <a:avLst/>
          </a:prstGeom>
          <a:noFill/>
        </p:spPr>
        <p:txBody>
          <a:bodyPr wrap="square" rtlCol="0">
            <a:spAutoFit/>
          </a:bodyPr>
          <a:lstStyle/>
          <a:p>
            <a:r>
              <a:rPr lang="en-US" sz="2000" b="1" dirty="0">
                <a:solidFill>
                  <a:schemeClr val="accent6">
                    <a:lumMod val="50000"/>
                  </a:schemeClr>
                </a:solidFill>
              </a:rPr>
              <a:t>Research Gaps</a:t>
            </a:r>
            <a:endParaRPr lang="en-DE" sz="2000" b="1" dirty="0">
              <a:solidFill>
                <a:schemeClr val="accent6">
                  <a:lumMod val="50000"/>
                </a:schemeClr>
              </a:solidFill>
            </a:endParaRPr>
          </a:p>
        </p:txBody>
      </p:sp>
      <p:sp>
        <p:nvSpPr>
          <p:cNvPr id="9" name="TextBox 8">
            <a:extLst>
              <a:ext uri="{FF2B5EF4-FFF2-40B4-BE49-F238E27FC236}">
                <a16:creationId xmlns:a16="http://schemas.microsoft.com/office/drawing/2014/main" id="{F7A3EF31-BC92-5442-FE75-127031B74B8E}"/>
              </a:ext>
            </a:extLst>
          </p:cNvPr>
          <p:cNvSpPr txBox="1"/>
          <p:nvPr/>
        </p:nvSpPr>
        <p:spPr>
          <a:xfrm>
            <a:off x="0" y="5671982"/>
            <a:ext cx="9142431" cy="1200329"/>
          </a:xfrm>
          <a:prstGeom prst="rect">
            <a:avLst/>
          </a:prstGeom>
          <a:noFill/>
        </p:spPr>
        <p:txBody>
          <a:bodyPr wrap="square" rtlCol="0">
            <a:spAutoFit/>
          </a:bodyPr>
          <a:lstStyle/>
          <a:p>
            <a:pPr marL="342900" indent="-342900">
              <a:buFont typeface="+mj-lt"/>
              <a:buAutoNum type="arabicPeriod" startAt="7"/>
            </a:pPr>
            <a:r>
              <a:rPr lang="da-DK" dirty="0">
                <a:solidFill>
                  <a:schemeClr val="bg1">
                    <a:lumMod val="50000"/>
                  </a:schemeClr>
                </a:solidFill>
              </a:rPr>
              <a:t>Su Pang et al. “CLOCs:Camera-LiDAR object Candidates fusion for 3D object detection” (IROS), 2020.</a:t>
            </a:r>
          </a:p>
          <a:p>
            <a:pPr marL="342900" indent="-342900">
              <a:buFont typeface="+mj-lt"/>
              <a:buAutoNum type="arabicPeriod" startAt="7"/>
            </a:pPr>
            <a:r>
              <a:rPr lang="en-US" dirty="0">
                <a:solidFill>
                  <a:schemeClr val="bg1">
                    <a:lumMod val="50000"/>
                  </a:schemeClr>
                </a:solidFill>
              </a:rPr>
              <a:t>Jason Ku et al. “Joint 3d proposal generation and object detection from view aggregation” 				(IROS), 2018.</a:t>
            </a:r>
            <a:endParaRPr lang="en-DE" dirty="0">
              <a:solidFill>
                <a:schemeClr val="bg1">
                  <a:lumMod val="50000"/>
                </a:schemeClr>
              </a:solidFill>
            </a:endParaRPr>
          </a:p>
        </p:txBody>
      </p:sp>
      <p:sp>
        <p:nvSpPr>
          <p:cNvPr id="10" name="Slide Number Placeholder 5">
            <a:extLst>
              <a:ext uri="{FF2B5EF4-FFF2-40B4-BE49-F238E27FC236}">
                <a16:creationId xmlns:a16="http://schemas.microsoft.com/office/drawing/2014/main" id="{EB485E75-5127-E2FD-9F04-C406AFFC049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10</a:t>
            </a:fld>
            <a:r>
              <a:rPr lang="de-DE" sz="2000" dirty="0"/>
              <a:t> / 36</a:t>
            </a:r>
          </a:p>
        </p:txBody>
      </p:sp>
    </p:spTree>
    <p:extLst>
      <p:ext uri="{BB962C8B-B14F-4D97-AF65-F5344CB8AC3E}">
        <p14:creationId xmlns:p14="http://schemas.microsoft.com/office/powerpoint/2010/main" val="19923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1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
                                        <p:tgtEl>
                                          <p:spTgt spid="2">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1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Object Detection Approaches:</a:t>
            </a:r>
          </a:p>
          <a:p>
            <a:pPr marL="285750" indent="-285750">
              <a:buFont typeface="Arial" panose="020B0604020202020204" pitchFamily="34" charset="0"/>
              <a:buChar char="•"/>
            </a:pPr>
            <a:r>
              <a:rPr lang="de-DE" sz="2000" dirty="0"/>
              <a:t>Conventional Approaches: </a:t>
            </a:r>
            <a:r>
              <a:rPr lang="de-DE" sz="2000" b="0" dirty="0"/>
              <a:t>One and Two stage object detection models (for e.g., YOLO</a:t>
            </a:r>
            <a:r>
              <a:rPr lang="de-DE" sz="2000"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5</a:t>
            </a:r>
            <a:r>
              <a:rPr lang="de-DE" sz="2000" b="0" dirty="0"/>
              <a:t>, Faster-RCNN</a:t>
            </a:r>
            <a:r>
              <a:rPr lang="de-DE" sz="2000"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6</a:t>
            </a:r>
            <a:r>
              <a:rPr lang="de-DE" sz="2000" b="0" dirty="0"/>
              <a:t>).</a:t>
            </a:r>
          </a:p>
          <a:p>
            <a:pPr marL="742950" lvl="1" indent="-285750" algn="l">
              <a:buFont typeface="Courier New" panose="02070309020205020404" pitchFamily="49" charset="0"/>
              <a:buChar char="o"/>
            </a:pPr>
            <a:r>
              <a:rPr lang="de-DE" dirty="0"/>
              <a:t>Drawbacks: </a:t>
            </a:r>
            <a:r>
              <a:rPr lang="de-DE" b="0" dirty="0"/>
              <a:t>Prior knowledge, Post-processing steps.</a:t>
            </a:r>
            <a:endParaRPr lang="de-DE" sz="2000" dirty="0"/>
          </a:p>
          <a:p>
            <a:pPr marL="285750" indent="-285750">
              <a:buFont typeface="Arial" panose="020B0604020202020204" pitchFamily="34" charset="0"/>
              <a:buChar char="•"/>
            </a:pPr>
            <a:r>
              <a:rPr lang="de-DE" sz="2000" dirty="0"/>
              <a:t>Recent Approaches: </a:t>
            </a:r>
            <a:r>
              <a:rPr lang="de-DE" sz="2000" b="0" dirty="0"/>
              <a:t>direct set prediction task (for e.g., DeTr).</a:t>
            </a:r>
          </a:p>
          <a:p>
            <a:pPr marL="742950" lvl="1" indent="-285750" algn="l">
              <a:buFont typeface="Courier New" panose="02070309020205020404" pitchFamily="49" charset="0"/>
              <a:buChar char="o"/>
            </a:pPr>
            <a:r>
              <a:rPr lang="de-DE" dirty="0"/>
              <a:t>Advantage: </a:t>
            </a:r>
            <a:r>
              <a:rPr lang="de-DE" b="0" dirty="0"/>
              <a:t>direct predictions.</a:t>
            </a:r>
          </a:p>
          <a:p>
            <a:pPr lvl="1" algn="l"/>
            <a:r>
              <a:rPr lang="de-DE" dirty="0"/>
              <a:t>Research Gap:</a:t>
            </a:r>
            <a:r>
              <a:rPr lang="de-DE" b="0" dirty="0"/>
              <a:t> DeTr doesn‘t use multi-sensor data.</a:t>
            </a:r>
          </a:p>
          <a:p>
            <a:pPr lvl="1" algn="l"/>
            <a:endParaRPr lang="de-DE" sz="160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Research Gaps</a:t>
            </a:r>
          </a:p>
        </p:txBody>
      </p:sp>
      <p:sp>
        <p:nvSpPr>
          <p:cNvPr id="7" name="TextBox 6">
            <a:extLst>
              <a:ext uri="{FF2B5EF4-FFF2-40B4-BE49-F238E27FC236}">
                <a16:creationId xmlns:a16="http://schemas.microsoft.com/office/drawing/2014/main" id="{1ED0C285-3B06-BA23-69C7-F51C919D00AC}"/>
              </a:ext>
            </a:extLst>
          </p:cNvPr>
          <p:cNvSpPr txBox="1"/>
          <p:nvPr/>
        </p:nvSpPr>
        <p:spPr>
          <a:xfrm>
            <a:off x="1569" y="6463076"/>
            <a:ext cx="1723536" cy="400110"/>
          </a:xfrm>
          <a:prstGeom prst="rect">
            <a:avLst/>
          </a:prstGeom>
          <a:noFill/>
        </p:spPr>
        <p:txBody>
          <a:bodyPr wrap="square" rtlCol="0">
            <a:spAutoFit/>
          </a:bodyPr>
          <a:lstStyle/>
          <a:p>
            <a:r>
              <a:rPr lang="en-US" sz="2000" b="1" dirty="0">
                <a:solidFill>
                  <a:schemeClr val="accent6">
                    <a:lumMod val="50000"/>
                  </a:schemeClr>
                </a:solidFill>
              </a:rPr>
              <a:t>Research Gaps</a:t>
            </a:r>
            <a:endParaRPr lang="en-DE" sz="2000" b="1" dirty="0">
              <a:solidFill>
                <a:schemeClr val="accent6">
                  <a:lumMod val="50000"/>
                </a:schemeClr>
              </a:solidFill>
            </a:endParaRPr>
          </a:p>
        </p:txBody>
      </p:sp>
      <p:sp>
        <p:nvSpPr>
          <p:cNvPr id="10" name="TextBox 9">
            <a:extLst>
              <a:ext uri="{FF2B5EF4-FFF2-40B4-BE49-F238E27FC236}">
                <a16:creationId xmlns:a16="http://schemas.microsoft.com/office/drawing/2014/main" id="{E2840FE0-1191-B830-9540-26C7075B7DB8}"/>
              </a:ext>
            </a:extLst>
          </p:cNvPr>
          <p:cNvSpPr txBox="1"/>
          <p:nvPr/>
        </p:nvSpPr>
        <p:spPr>
          <a:xfrm>
            <a:off x="0" y="5634279"/>
            <a:ext cx="9142431" cy="923330"/>
          </a:xfrm>
          <a:prstGeom prst="rect">
            <a:avLst/>
          </a:prstGeom>
          <a:noFill/>
        </p:spPr>
        <p:txBody>
          <a:bodyPr wrap="square" rtlCol="0">
            <a:spAutoFit/>
          </a:bodyPr>
          <a:lstStyle/>
          <a:p>
            <a:pPr marL="342900" indent="-342900">
              <a:buFont typeface="+mj-lt"/>
              <a:buAutoNum type="arabicPeriod" startAt="5"/>
            </a:pPr>
            <a:r>
              <a:rPr lang="en-US" dirty="0" err="1">
                <a:solidFill>
                  <a:schemeClr val="bg1">
                    <a:lumMod val="50000"/>
                  </a:schemeClr>
                </a:solidFill>
              </a:rPr>
              <a:t>R.Joseph</a:t>
            </a:r>
            <a:r>
              <a:rPr lang="en-US" dirty="0">
                <a:solidFill>
                  <a:schemeClr val="bg1">
                    <a:lumMod val="50000"/>
                  </a:schemeClr>
                </a:solidFill>
              </a:rPr>
              <a:t> “You only look once: Unified, real-time object detection” (CVPR) 2016.</a:t>
            </a:r>
          </a:p>
          <a:p>
            <a:pPr marL="342900" indent="-342900">
              <a:buFont typeface="+mj-lt"/>
              <a:buAutoNum type="arabicPeriod" startAt="5"/>
            </a:pPr>
            <a:r>
              <a:rPr lang="en-US" dirty="0" err="1">
                <a:solidFill>
                  <a:schemeClr val="bg1">
                    <a:lumMod val="50000"/>
                  </a:schemeClr>
                </a:solidFill>
              </a:rPr>
              <a:t>S.Ren</a:t>
            </a:r>
            <a:r>
              <a:rPr lang="en-US" dirty="0">
                <a:solidFill>
                  <a:schemeClr val="bg1">
                    <a:lumMod val="50000"/>
                  </a:schemeClr>
                </a:solidFill>
              </a:rPr>
              <a:t> et al. “Faster R-CNN: Towards real-time object detection with region proposal networks” (</a:t>
            </a:r>
            <a:r>
              <a:rPr lang="en-US" dirty="0" err="1">
                <a:solidFill>
                  <a:schemeClr val="bg1">
                    <a:lumMod val="50000"/>
                  </a:schemeClr>
                </a:solidFill>
              </a:rPr>
              <a:t>NeurIPS</a:t>
            </a:r>
            <a:r>
              <a:rPr lang="en-US" dirty="0">
                <a:solidFill>
                  <a:schemeClr val="bg1">
                    <a:lumMod val="50000"/>
                  </a:schemeClr>
                </a:solidFill>
              </a:rPr>
              <a:t>), 2015.</a:t>
            </a:r>
            <a:endParaRPr lang="en-DE" dirty="0">
              <a:solidFill>
                <a:schemeClr val="bg1">
                  <a:lumMod val="50000"/>
                </a:schemeClr>
              </a:solidFill>
            </a:endParaRPr>
          </a:p>
        </p:txBody>
      </p:sp>
      <p:sp>
        <p:nvSpPr>
          <p:cNvPr id="9" name="Slide Number Placeholder 5">
            <a:extLst>
              <a:ext uri="{FF2B5EF4-FFF2-40B4-BE49-F238E27FC236}">
                <a16:creationId xmlns:a16="http://schemas.microsoft.com/office/drawing/2014/main" id="{1EACDF67-3D08-77B9-C4D0-F99475C1180C}"/>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11</a:t>
            </a:fld>
            <a:r>
              <a:rPr lang="de-DE" sz="2000" dirty="0"/>
              <a:t> / 36</a:t>
            </a:r>
          </a:p>
        </p:txBody>
      </p:sp>
    </p:spTree>
    <p:extLst>
      <p:ext uri="{BB962C8B-B14F-4D97-AF65-F5344CB8AC3E}">
        <p14:creationId xmlns:p14="http://schemas.microsoft.com/office/powerpoint/2010/main" val="230297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1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10"/>
                                        <p:tgtEl>
                                          <p:spTgt spid="10">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pRg st="1" end="1"/>
                                            </p:txEl>
                                          </p:spTgt>
                                        </p:tgtEl>
                                        <p:attrNameLst>
                                          <p:attrName>style.visibility</p:attrName>
                                        </p:attrNameLst>
                                      </p:cBhvr>
                                      <p:to>
                                        <p:strVal val="visible"/>
                                      </p:to>
                                    </p:set>
                                    <p:animEffect transition="in" filter="fade">
                                      <p:cBhvr>
                                        <p:cTn id="24" dur="10"/>
                                        <p:tgtEl>
                                          <p:spTgt spid="10">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342900" indent="-342900">
              <a:buFont typeface="Arial" panose="020B0604020202020204" pitchFamily="34" charset="0"/>
              <a:buChar char="•"/>
            </a:pPr>
            <a:r>
              <a:rPr lang="de-DE" sz="2000" b="0" dirty="0"/>
              <a:t>Extension of DeTr and TransFuser model. </a:t>
            </a:r>
          </a:p>
          <a:p>
            <a:pPr marL="342900" indent="-342900">
              <a:buFont typeface="Arial" panose="020B0604020202020204" pitchFamily="34" charset="0"/>
              <a:buChar char="•"/>
            </a:pPr>
            <a:r>
              <a:rPr lang="de-DE" sz="2000" b="0" dirty="0"/>
              <a:t>TransFuserDeTr: TransFuser + DeTr model.</a:t>
            </a:r>
          </a:p>
          <a:p>
            <a:pPr marL="342900" indent="-342900">
              <a:buFont typeface="Arial" panose="020B0604020202020204" pitchFamily="34" charset="0"/>
              <a:buChar char="•"/>
            </a:pPr>
            <a:r>
              <a:rPr lang="de-DE" sz="2000" b="0" dirty="0"/>
              <a:t>Evaluation on Kitti dataset (7.4K images). </a:t>
            </a:r>
          </a:p>
          <a:p>
            <a:pPr marL="342900" indent="-342900">
              <a:buFont typeface="Arial" panose="020B0604020202020204" pitchFamily="34" charset="0"/>
              <a:buChar char="•"/>
            </a:pPr>
            <a:r>
              <a:rPr lang="de-DE" sz="2000" b="0" dirty="0"/>
              <a:t>Pre-training on NuScenes</a:t>
            </a:r>
            <a:r>
              <a:rPr lang="de-DE" sz="2000" b="0" baseline="30000" dirty="0">
                <a:solidFill>
                  <a:schemeClr val="bg1">
                    <a:lumMod val="50000"/>
                  </a:schemeClr>
                </a:solidFill>
                <a:hlinkClick r:id="rId2" action="ppaction://hlinksldjump">
                  <a:extLst>
                    <a:ext uri="{A12FA001-AC4F-418D-AE19-62706E023703}">
                      <ahyp:hlinkClr xmlns:ahyp="http://schemas.microsoft.com/office/drawing/2018/hyperlinkcolor" val="tx"/>
                    </a:ext>
                  </a:extLst>
                </a:hlinkClick>
              </a:rPr>
              <a:t>4</a:t>
            </a:r>
            <a:r>
              <a:rPr lang="de-DE" sz="2000" b="0" dirty="0"/>
              <a:t> dataset (34K images).</a:t>
            </a:r>
          </a:p>
          <a:p>
            <a:pPr marL="342900" indent="-342900">
              <a:buFont typeface="Arial" panose="020B0604020202020204" pitchFamily="34" charset="0"/>
              <a:buChar char="•"/>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Research Gaps</a:t>
            </a:r>
          </a:p>
        </p:txBody>
      </p:sp>
      <p:sp>
        <p:nvSpPr>
          <p:cNvPr id="7" name="TextBox 6">
            <a:extLst>
              <a:ext uri="{FF2B5EF4-FFF2-40B4-BE49-F238E27FC236}">
                <a16:creationId xmlns:a16="http://schemas.microsoft.com/office/drawing/2014/main" id="{9C6FC28A-ED48-C44D-00C2-96F7FA73D784}"/>
              </a:ext>
            </a:extLst>
          </p:cNvPr>
          <p:cNvSpPr txBox="1"/>
          <p:nvPr/>
        </p:nvSpPr>
        <p:spPr>
          <a:xfrm>
            <a:off x="1569" y="6463076"/>
            <a:ext cx="1723536" cy="400110"/>
          </a:xfrm>
          <a:prstGeom prst="rect">
            <a:avLst/>
          </a:prstGeom>
          <a:noFill/>
        </p:spPr>
        <p:txBody>
          <a:bodyPr wrap="square" rtlCol="0">
            <a:spAutoFit/>
          </a:bodyPr>
          <a:lstStyle/>
          <a:p>
            <a:r>
              <a:rPr lang="en-US" sz="2000" b="1" dirty="0">
                <a:solidFill>
                  <a:schemeClr val="accent6">
                    <a:lumMod val="50000"/>
                  </a:schemeClr>
                </a:solidFill>
              </a:rPr>
              <a:t>Research Gaps</a:t>
            </a:r>
            <a:endParaRPr lang="en-DE" sz="2000" b="1" dirty="0">
              <a:solidFill>
                <a:schemeClr val="accent6">
                  <a:lumMod val="50000"/>
                </a:schemeClr>
              </a:solidFill>
            </a:endParaRPr>
          </a:p>
        </p:txBody>
      </p:sp>
      <p:sp>
        <p:nvSpPr>
          <p:cNvPr id="9" name="TextBox 8">
            <a:extLst>
              <a:ext uri="{FF2B5EF4-FFF2-40B4-BE49-F238E27FC236}">
                <a16:creationId xmlns:a16="http://schemas.microsoft.com/office/drawing/2014/main" id="{D23D4143-9BFB-3A11-19C2-C90C6A6BB216}"/>
              </a:ext>
            </a:extLst>
          </p:cNvPr>
          <p:cNvSpPr txBox="1"/>
          <p:nvPr/>
        </p:nvSpPr>
        <p:spPr>
          <a:xfrm>
            <a:off x="-9427" y="6171605"/>
            <a:ext cx="9142431" cy="369332"/>
          </a:xfrm>
          <a:prstGeom prst="rect">
            <a:avLst/>
          </a:prstGeom>
          <a:noFill/>
        </p:spPr>
        <p:txBody>
          <a:bodyPr wrap="square" rtlCol="0">
            <a:spAutoFit/>
          </a:bodyPr>
          <a:lstStyle/>
          <a:p>
            <a:pPr marL="342900" indent="-342900">
              <a:buFont typeface="+mj-lt"/>
              <a:buAutoNum type="arabicPeriod" startAt="4"/>
            </a:pPr>
            <a:r>
              <a:rPr lang="da-DK" dirty="0">
                <a:solidFill>
                  <a:schemeClr val="bg1">
                    <a:lumMod val="50000"/>
                  </a:schemeClr>
                </a:solidFill>
              </a:rPr>
              <a:t>C.Holger et al. “Nuscenes: A multimodal dataset for autonomous driving” (CVPR), 2020.</a:t>
            </a:r>
          </a:p>
        </p:txBody>
      </p:sp>
      <p:pic>
        <p:nvPicPr>
          <p:cNvPr id="10" name="Picture 9" descr="A picture containing text, road, outdoor, sky&#10;&#10;Description automatically generated">
            <a:extLst>
              <a:ext uri="{FF2B5EF4-FFF2-40B4-BE49-F238E27FC236}">
                <a16:creationId xmlns:a16="http://schemas.microsoft.com/office/drawing/2014/main" id="{3E29B5E0-CDB4-A106-BDE0-32732671DE66}"/>
              </a:ext>
            </a:extLst>
          </p:cNvPr>
          <p:cNvPicPr>
            <a:picLocks noChangeAspect="1"/>
          </p:cNvPicPr>
          <p:nvPr/>
        </p:nvPicPr>
        <p:blipFill>
          <a:blip r:embed="rId3"/>
          <a:stretch>
            <a:fillRect/>
          </a:stretch>
        </p:blipFill>
        <p:spPr>
          <a:xfrm>
            <a:off x="1187767" y="3654285"/>
            <a:ext cx="5335582" cy="2367135"/>
          </a:xfrm>
          <a:prstGeom prst="rect">
            <a:avLst/>
          </a:prstGeom>
        </p:spPr>
      </p:pic>
      <p:pic>
        <p:nvPicPr>
          <p:cNvPr id="12" name="Picture 11" descr="A picture containing tree, outdoor, grass, street&#10;&#10;Description automatically generated">
            <a:extLst>
              <a:ext uri="{FF2B5EF4-FFF2-40B4-BE49-F238E27FC236}">
                <a16:creationId xmlns:a16="http://schemas.microsoft.com/office/drawing/2014/main" id="{3012A601-3D17-C8FB-2C5E-AF321015AB86}"/>
              </a:ext>
            </a:extLst>
          </p:cNvPr>
          <p:cNvPicPr>
            <a:picLocks noChangeAspect="1"/>
          </p:cNvPicPr>
          <p:nvPr/>
        </p:nvPicPr>
        <p:blipFill>
          <a:blip r:embed="rId4"/>
          <a:stretch>
            <a:fillRect/>
          </a:stretch>
        </p:blipFill>
        <p:spPr>
          <a:xfrm>
            <a:off x="1187767" y="3667024"/>
            <a:ext cx="5335582" cy="2354396"/>
          </a:xfrm>
          <a:prstGeom prst="rect">
            <a:avLst/>
          </a:prstGeom>
        </p:spPr>
      </p:pic>
      <p:sp>
        <p:nvSpPr>
          <p:cNvPr id="11" name="Slide Number Placeholder 5">
            <a:extLst>
              <a:ext uri="{FF2B5EF4-FFF2-40B4-BE49-F238E27FC236}">
                <a16:creationId xmlns:a16="http://schemas.microsoft.com/office/drawing/2014/main" id="{01089AA5-0C57-6345-CC55-8C5E06DCFC4E}"/>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12</a:t>
            </a:fld>
            <a:r>
              <a:rPr lang="de-DE" sz="2000" dirty="0"/>
              <a:t> / 36</a:t>
            </a:r>
          </a:p>
        </p:txBody>
      </p:sp>
    </p:spTree>
    <p:extLst>
      <p:ext uri="{BB962C8B-B14F-4D97-AF65-F5344CB8AC3E}">
        <p14:creationId xmlns:p14="http://schemas.microsoft.com/office/powerpoint/2010/main" val="33184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1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
                                        <p:tgtEl>
                                          <p:spTgt spid="10"/>
                                        </p:tgtEl>
                                      </p:cBhvr>
                                    </p:animEffect>
                                  </p:childTnLst>
                                </p:cTn>
                              </p:par>
                              <p:par>
                                <p:cTn id="19" presetID="10" presetClass="exit" presetSubtype="0" fill="hold" nodeType="withEffect">
                                  <p:stCondLst>
                                    <p:cond delay="0"/>
                                  </p:stCondLst>
                                  <p:childTnLst>
                                    <p:animEffect transition="out" filter="fade">
                                      <p:cBhvr>
                                        <p:cTn id="20" dur="10"/>
                                        <p:tgtEl>
                                          <p:spTgt spid="12"/>
                                        </p:tgtEl>
                                      </p:cBhvr>
                                    </p:animEffect>
                                    <p:set>
                                      <p:cBhvr>
                                        <p:cTn id="21" dur="1" fill="hold">
                                          <p:stCondLst>
                                            <p:cond delay="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 </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3ECAA448-2922-6137-EF65-DDFD40C5C82F}"/>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13</a:t>
            </a:fld>
            <a:r>
              <a:rPr lang="de-DE" sz="2000" dirty="0"/>
              <a:t> / 36</a:t>
            </a:r>
          </a:p>
        </p:txBody>
      </p:sp>
    </p:spTree>
    <p:extLst>
      <p:ext uri="{BB962C8B-B14F-4D97-AF65-F5344CB8AC3E}">
        <p14:creationId xmlns:p14="http://schemas.microsoft.com/office/powerpoint/2010/main" val="270274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nodeType="with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24" presetClass="emph" presetSubtype="0" fill="hold" nodeType="withEffect">
                                  <p:stCondLst>
                                    <p:cond delay="0"/>
                                  </p:stCondLst>
                                  <p:childTnLst>
                                    <p:animClr clrSpc="hsl" dir="cw">
                                      <p:cBhvr override="childStyle">
                                        <p:cTn id="21" dur="10" fill="hold"/>
                                        <p:tgtEl>
                                          <p:spTgt spid="2">
                                            <p:txEl>
                                              <p:pRg st="3" end="3"/>
                                            </p:txEl>
                                          </p:spTgt>
                                        </p:tgtEl>
                                        <p:attrNameLst>
                                          <p:attrName>style.color</p:attrName>
                                        </p:attrNameLst>
                                      </p:cBhvr>
                                      <p:by>
                                        <p:hsl h="0" s="-12549" l="-25098"/>
                                      </p:by>
                                    </p:animClr>
                                    <p:animClr clrSpc="hsl" dir="cw">
                                      <p:cBhvr>
                                        <p:cTn id="22" dur="10" fill="hold"/>
                                        <p:tgtEl>
                                          <p:spTgt spid="2">
                                            <p:txEl>
                                              <p:pRg st="3" end="3"/>
                                            </p:txEl>
                                          </p:spTgt>
                                        </p:tgtEl>
                                        <p:attrNameLst>
                                          <p:attrName>fillcolor</p:attrName>
                                        </p:attrNameLst>
                                      </p:cBhvr>
                                      <p:by>
                                        <p:hsl h="0" s="-12549" l="-25098"/>
                                      </p:by>
                                    </p:animClr>
                                    <p:animClr clrSpc="hsl" dir="cw">
                                      <p:cBhvr>
                                        <p:cTn id="23" dur="10" fill="hold"/>
                                        <p:tgtEl>
                                          <p:spTgt spid="2">
                                            <p:txEl>
                                              <p:pRg st="3" end="3"/>
                                            </p:txEl>
                                          </p:spTgt>
                                        </p:tgtEl>
                                        <p:attrNameLst>
                                          <p:attrName>stroke.color</p:attrName>
                                        </p:attrNameLst>
                                      </p:cBhvr>
                                      <p:by>
                                        <p:hsl h="0" s="-12549" l="-25098"/>
                                      </p:by>
                                    </p:animClr>
                                    <p:set>
                                      <p:cBhvr>
                                        <p:cTn id="24" dur="10" fill="hold"/>
                                        <p:tgtEl>
                                          <p:spTgt spid="2">
                                            <p:txEl>
                                              <p:pRg st="3" end="3"/>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4" end="4"/>
                                            </p:txEl>
                                          </p:spTgt>
                                        </p:tgtEl>
                                        <p:attrNameLst>
                                          <p:attrName>style.color</p:attrName>
                                        </p:attrNameLst>
                                      </p:cBhvr>
                                      <p:by>
                                        <p:hsl h="0" s="12549" l="25098"/>
                                      </p:by>
                                    </p:animClr>
                                    <p:animClr clrSpc="hsl" dir="cw">
                                      <p:cBhvr>
                                        <p:cTn id="27" dur="10" fill="hold"/>
                                        <p:tgtEl>
                                          <p:spTgt spid="2">
                                            <p:txEl>
                                              <p:pRg st="4" end="4"/>
                                            </p:txEl>
                                          </p:spTgt>
                                        </p:tgtEl>
                                        <p:attrNameLst>
                                          <p:attrName>fillcolor</p:attrName>
                                        </p:attrNameLst>
                                      </p:cBhvr>
                                      <p:by>
                                        <p:hsl h="0" s="12549" l="25098"/>
                                      </p:by>
                                    </p:animClr>
                                    <p:animClr clrSpc="hsl" dir="cw">
                                      <p:cBhvr>
                                        <p:cTn id="28" dur="10" fill="hold"/>
                                        <p:tgtEl>
                                          <p:spTgt spid="2">
                                            <p:txEl>
                                              <p:pRg st="4" end="4"/>
                                            </p:txEl>
                                          </p:spTgt>
                                        </p:tgtEl>
                                        <p:attrNameLst>
                                          <p:attrName>stroke.color</p:attrName>
                                        </p:attrNameLst>
                                      </p:cBhvr>
                                      <p:by>
                                        <p:hsl h="0" s="12549" l="25098"/>
                                      </p:by>
                                    </p:animClr>
                                    <p:set>
                                      <p:cBhvr>
                                        <p:cTn id="29" dur="10" fill="hold"/>
                                        <p:tgtEl>
                                          <p:spTgt spid="2">
                                            <p:txEl>
                                              <p:pRg st="4" end="4"/>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Training DeTr on Kitti dataset for object detection task.</a:t>
            </a:r>
          </a:p>
          <a:p>
            <a:pPr marL="457200" indent="-457200">
              <a:buFont typeface="Arial" panose="020B0604020202020204" pitchFamily="34" charset="0"/>
              <a:buChar char="•"/>
            </a:pPr>
            <a:r>
              <a:rPr lang="de-DE" sz="2000" b="0" dirty="0"/>
              <a:t>Kitti to COCO</a:t>
            </a:r>
            <a:r>
              <a:rPr lang="de-DE" sz="2000"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12</a:t>
            </a:r>
            <a:r>
              <a:rPr lang="de-DE" sz="2000" b="0" dirty="0"/>
              <a:t> data format conversion.</a:t>
            </a:r>
          </a:p>
          <a:p>
            <a:pPr marL="457200" indent="-457200">
              <a:buFont typeface="Arial" panose="020B0604020202020204" pitchFamily="34" charset="0"/>
              <a:buChar char="•"/>
            </a:pPr>
            <a:r>
              <a:rPr lang="de-DE" sz="2000" b="0" dirty="0"/>
              <a:t>Baseline set up: code migration.</a:t>
            </a:r>
          </a:p>
          <a:p>
            <a:pPr marL="457200" indent="-457200">
              <a:buFont typeface="Arial" panose="020B0604020202020204" pitchFamily="34" charset="0"/>
              <a:buChar char="•"/>
            </a:pPr>
            <a:r>
              <a:rPr lang="de-DE" sz="2000" b="0" dirty="0"/>
              <a:t>Evaluation on Kitti dataset (7481 images).</a:t>
            </a:r>
          </a:p>
          <a:p>
            <a:pPr marL="457200" indent="-457200">
              <a:buFont typeface="Arial" panose="020B0604020202020204" pitchFamily="34" charset="0"/>
              <a:buChar char="•"/>
            </a:pPr>
            <a:r>
              <a:rPr lang="de-DE" sz="2000" b="0" dirty="0"/>
              <a:t>Prediction selection using threshold value (during evaluation).</a:t>
            </a:r>
          </a:p>
          <a:p>
            <a:pPr marL="457200" indent="-457200">
              <a:buFont typeface="Arial" panose="020B0604020202020204" pitchFamily="34" charset="0"/>
              <a:buChar char="•"/>
            </a:pPr>
            <a:r>
              <a:rPr lang="de-DE" sz="2000" b="0" dirty="0"/>
              <a:t>Transfer Learning from COCO to Kitti dataset for DeTr model. </a:t>
            </a:r>
          </a:p>
          <a:p>
            <a:pPr marL="457200" indent="-457200">
              <a:buFont typeface="Arial" panose="020B0604020202020204" pitchFamily="34" charset="0"/>
              <a:buChar char="•"/>
            </a:pPr>
            <a:r>
              <a:rPr lang="de-DE" sz="2000" b="0" dirty="0"/>
              <a:t>Different experimental set up to find the best setting.</a:t>
            </a:r>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Baseline DeTr Model</a:t>
            </a:r>
          </a:p>
        </p:txBody>
      </p:sp>
      <p:sp>
        <p:nvSpPr>
          <p:cNvPr id="9" name="TextBox 8">
            <a:extLst>
              <a:ext uri="{FF2B5EF4-FFF2-40B4-BE49-F238E27FC236}">
                <a16:creationId xmlns:a16="http://schemas.microsoft.com/office/drawing/2014/main" id="{222524DB-5D25-3D67-E437-C0935794DE46}"/>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1" name="TextBox 10">
            <a:extLst>
              <a:ext uri="{FF2B5EF4-FFF2-40B4-BE49-F238E27FC236}">
                <a16:creationId xmlns:a16="http://schemas.microsoft.com/office/drawing/2014/main" id="{561BE315-71CE-87A9-3A58-5FC8DB9FFCE5}"/>
              </a:ext>
            </a:extLst>
          </p:cNvPr>
          <p:cNvSpPr txBox="1"/>
          <p:nvPr/>
        </p:nvSpPr>
        <p:spPr>
          <a:xfrm>
            <a:off x="-9427" y="6124470"/>
            <a:ext cx="9142431" cy="369332"/>
          </a:xfrm>
          <a:prstGeom prst="rect">
            <a:avLst/>
          </a:prstGeom>
          <a:noFill/>
        </p:spPr>
        <p:txBody>
          <a:bodyPr wrap="square" rtlCol="0">
            <a:spAutoFit/>
          </a:bodyPr>
          <a:lstStyle/>
          <a:p>
            <a:pPr marL="342900" indent="-342900">
              <a:buFont typeface="+mj-lt"/>
              <a:buAutoNum type="arabicPeriod" startAt="12"/>
            </a:pPr>
            <a:r>
              <a:rPr lang="da-DK" dirty="0">
                <a:solidFill>
                  <a:schemeClr val="bg1">
                    <a:lumMod val="50000"/>
                  </a:schemeClr>
                </a:solidFill>
              </a:rPr>
              <a:t>Tsung-Yi.Lin et al. “Microsoft COCO: Common objects in context” (ECCV), 2014.</a:t>
            </a:r>
          </a:p>
        </p:txBody>
      </p:sp>
      <p:sp>
        <p:nvSpPr>
          <p:cNvPr id="7" name="Slide Number Placeholder 5">
            <a:extLst>
              <a:ext uri="{FF2B5EF4-FFF2-40B4-BE49-F238E27FC236}">
                <a16:creationId xmlns:a16="http://schemas.microsoft.com/office/drawing/2014/main" id="{F7499F81-B21B-20C9-CB7C-48E77EAD4B7C}"/>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14</a:t>
            </a:fld>
            <a:r>
              <a:rPr lang="de-DE" sz="2000" dirty="0"/>
              <a:t> / 36</a:t>
            </a:r>
          </a:p>
        </p:txBody>
      </p:sp>
    </p:spTree>
    <p:extLst>
      <p:ext uri="{BB962C8B-B14F-4D97-AF65-F5344CB8AC3E}">
        <p14:creationId xmlns:p14="http://schemas.microsoft.com/office/powerpoint/2010/main" val="600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1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1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
                                        <p:tgtEl>
                                          <p:spTgt spid="2">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10"/>
                                        <p:tgtEl>
                                          <p:spTgt spid="2">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1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4550882"/>
            <a:ext cx="8084457" cy="1839869"/>
          </a:xfrm>
        </p:spPr>
        <p:txBody>
          <a:bodyPr>
            <a:normAutofit/>
          </a:bodyPr>
          <a:lstStyle/>
          <a:p>
            <a:pPr marL="457200" indent="-457200">
              <a:buFont typeface="Arial" panose="020B0604020202020204" pitchFamily="34" charset="0"/>
              <a:buChar char="•"/>
            </a:pPr>
            <a:r>
              <a:rPr lang="de-DE" sz="2000" b="0" dirty="0"/>
              <a:t>Replace DeTr backbone by TransFuser.</a:t>
            </a:r>
          </a:p>
          <a:p>
            <a:pPr marL="457200" indent="-457200">
              <a:buFont typeface="Arial" panose="020B0604020202020204" pitchFamily="34" charset="0"/>
              <a:buChar char="•"/>
            </a:pPr>
            <a:r>
              <a:rPr lang="de-DE" sz="2000" b="0" dirty="0"/>
              <a:t>TransFuser and DeTr customisations.</a:t>
            </a:r>
          </a:p>
          <a:p>
            <a:pPr marL="457200" indent="-457200">
              <a:buFont typeface="Arial" panose="020B0604020202020204" pitchFamily="34" charset="0"/>
              <a:buChar char="•"/>
            </a:pPr>
            <a:r>
              <a:rPr lang="de-DE" b="0" dirty="0"/>
              <a:t>BEV generation.</a:t>
            </a: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5" name="Picture 4" descr="Diagram&#10;&#10;Description automatically generated">
            <a:extLst>
              <a:ext uri="{FF2B5EF4-FFF2-40B4-BE49-F238E27FC236}">
                <a16:creationId xmlns:a16="http://schemas.microsoft.com/office/drawing/2014/main" id="{E43A23D2-9D9D-0CE9-95A0-6251CCD8E940}"/>
              </a:ext>
            </a:extLst>
          </p:cNvPr>
          <p:cNvPicPr>
            <a:picLocks noChangeAspect="1"/>
          </p:cNvPicPr>
          <p:nvPr/>
        </p:nvPicPr>
        <p:blipFill>
          <a:blip r:embed="rId3"/>
          <a:stretch>
            <a:fillRect/>
          </a:stretch>
        </p:blipFill>
        <p:spPr>
          <a:xfrm>
            <a:off x="366674" y="1780149"/>
            <a:ext cx="8559892" cy="2695317"/>
          </a:xfrm>
          <a:prstGeom prst="rect">
            <a:avLst/>
          </a:prstGeom>
        </p:spPr>
      </p:pic>
      <p:pic>
        <p:nvPicPr>
          <p:cNvPr id="7" name="Picture 6" descr="Diagram&#10;&#10;Description automatically generated">
            <a:extLst>
              <a:ext uri="{FF2B5EF4-FFF2-40B4-BE49-F238E27FC236}">
                <a16:creationId xmlns:a16="http://schemas.microsoft.com/office/drawing/2014/main" id="{DD22BE8A-8089-AB70-F299-450273303AC9}"/>
              </a:ext>
            </a:extLst>
          </p:cNvPr>
          <p:cNvPicPr>
            <a:picLocks noChangeAspect="1"/>
          </p:cNvPicPr>
          <p:nvPr/>
        </p:nvPicPr>
        <p:blipFill>
          <a:blip r:embed="rId4"/>
          <a:stretch>
            <a:fillRect/>
          </a:stretch>
        </p:blipFill>
        <p:spPr>
          <a:xfrm>
            <a:off x="4491304" y="4928283"/>
            <a:ext cx="4597416" cy="1029458"/>
          </a:xfrm>
          <a:prstGeom prst="rect">
            <a:avLst/>
          </a:prstGeom>
        </p:spPr>
      </p:pic>
      <p:sp>
        <p:nvSpPr>
          <p:cNvPr id="10" name="TextBox 9">
            <a:extLst>
              <a:ext uri="{FF2B5EF4-FFF2-40B4-BE49-F238E27FC236}">
                <a16:creationId xmlns:a16="http://schemas.microsoft.com/office/drawing/2014/main" id="{5A9DEE42-51D5-6652-2F29-49712F6A67FA}"/>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2" name="Rectangle 11">
            <a:extLst>
              <a:ext uri="{FF2B5EF4-FFF2-40B4-BE49-F238E27FC236}">
                <a16:creationId xmlns:a16="http://schemas.microsoft.com/office/drawing/2014/main" id="{CF9FD85E-0772-72E0-13AB-5EF9E20E15DD}"/>
              </a:ext>
            </a:extLst>
          </p:cNvPr>
          <p:cNvSpPr/>
          <p:nvPr/>
        </p:nvSpPr>
        <p:spPr>
          <a:xfrm>
            <a:off x="4440025" y="5184742"/>
            <a:ext cx="405353" cy="31108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9" name="Slide Number Placeholder 5">
            <a:extLst>
              <a:ext uri="{FF2B5EF4-FFF2-40B4-BE49-F238E27FC236}">
                <a16:creationId xmlns:a16="http://schemas.microsoft.com/office/drawing/2014/main" id="{78D5A215-158A-DF53-B9FF-A2E5F0D5928E}"/>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15</a:t>
            </a:fld>
            <a:r>
              <a:rPr lang="de-DE" sz="2000" dirty="0"/>
              <a:t> / 36</a:t>
            </a:r>
          </a:p>
        </p:txBody>
      </p:sp>
    </p:spTree>
    <p:extLst>
      <p:ext uri="{BB962C8B-B14F-4D97-AF65-F5344CB8AC3E}">
        <p14:creationId xmlns:p14="http://schemas.microsoft.com/office/powerpoint/2010/main" val="15408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
                                        <p:tgtEl>
                                          <p:spTgt spid="7"/>
                                        </p:tgtEl>
                                      </p:cBhvr>
                                    </p:animEffect>
                                    <p:set>
                                      <p:cBhvr>
                                        <p:cTn id="18" dur="1" fill="hold">
                                          <p:stCondLst>
                                            <p:cond delay="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10"/>
                                        <p:tgtEl>
                                          <p:spTgt spid="12"/>
                                        </p:tgtEl>
                                      </p:cBhvr>
                                    </p:animEffect>
                                    <p:set>
                                      <p:cBhvr>
                                        <p:cTn id="21" dur="1" fill="hold">
                                          <p:stCondLst>
                                            <p:cond delay="9"/>
                                          </p:stCondLst>
                                        </p:cTn>
                                        <p:tgtEl>
                                          <p:spTgt spid="1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10"/>
                                        <p:tgtEl>
                                          <p:spTgt spid="2">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1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787935" y="3610970"/>
            <a:ext cx="1628793" cy="1011936"/>
          </a:xfrm>
        </p:spPr>
        <p:txBody>
          <a:bodyPr>
            <a:noAutofit/>
          </a:bodyPr>
          <a:lstStyle/>
          <a:p>
            <a:r>
              <a:rPr lang="de-DE" sz="2000" b="0" dirty="0"/>
              <a:t>2 channel BEV capturing the camera view.</a:t>
            </a:r>
            <a:endParaRPr lang="de-DE" sz="200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 BEV Generation</a:t>
            </a:r>
          </a:p>
        </p:txBody>
      </p:sp>
      <p:pic>
        <p:nvPicPr>
          <p:cNvPr id="6" name="Picture 5" descr="A picture containing text, outdoor, road, building&#10;&#10;Description automatically generated">
            <a:extLst>
              <a:ext uri="{FF2B5EF4-FFF2-40B4-BE49-F238E27FC236}">
                <a16:creationId xmlns:a16="http://schemas.microsoft.com/office/drawing/2014/main" id="{3F8DBD39-CCE8-EFD2-1164-F00293782716}"/>
              </a:ext>
            </a:extLst>
          </p:cNvPr>
          <p:cNvPicPr>
            <a:picLocks noChangeAspect="1"/>
          </p:cNvPicPr>
          <p:nvPr/>
        </p:nvPicPr>
        <p:blipFill>
          <a:blip r:embed="rId3"/>
          <a:stretch>
            <a:fillRect/>
          </a:stretch>
        </p:blipFill>
        <p:spPr>
          <a:xfrm>
            <a:off x="2947360" y="1709127"/>
            <a:ext cx="4857159" cy="1683297"/>
          </a:xfrm>
          <a:prstGeom prst="rect">
            <a:avLst/>
          </a:prstGeom>
        </p:spPr>
      </p:pic>
      <p:sp>
        <p:nvSpPr>
          <p:cNvPr id="12" name="TextBox 11">
            <a:extLst>
              <a:ext uri="{FF2B5EF4-FFF2-40B4-BE49-F238E27FC236}">
                <a16:creationId xmlns:a16="http://schemas.microsoft.com/office/drawing/2014/main" id="{1F27A0E9-B195-1464-E56C-89A84C7598AC}"/>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1" name="Slide Number Placeholder 5">
            <a:extLst>
              <a:ext uri="{FF2B5EF4-FFF2-40B4-BE49-F238E27FC236}">
                <a16:creationId xmlns:a16="http://schemas.microsoft.com/office/drawing/2014/main" id="{2AF37C65-A799-D1A7-FBCE-2A3DB2B4DDB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16</a:t>
            </a:fld>
            <a:r>
              <a:rPr lang="de-DE" sz="2000" dirty="0"/>
              <a:t> / 36</a:t>
            </a:r>
          </a:p>
        </p:txBody>
      </p:sp>
      <p:pic>
        <p:nvPicPr>
          <p:cNvPr id="5" name="Picture 4" descr="A picture containing text&#10;&#10;Description automatically generated">
            <a:extLst>
              <a:ext uri="{FF2B5EF4-FFF2-40B4-BE49-F238E27FC236}">
                <a16:creationId xmlns:a16="http://schemas.microsoft.com/office/drawing/2014/main" id="{3A75B826-B481-8D02-C2B5-8027672D98B8}"/>
              </a:ext>
            </a:extLst>
          </p:cNvPr>
          <p:cNvPicPr>
            <a:picLocks noChangeAspect="1"/>
          </p:cNvPicPr>
          <p:nvPr/>
        </p:nvPicPr>
        <p:blipFill>
          <a:blip r:embed="rId4"/>
          <a:stretch>
            <a:fillRect/>
          </a:stretch>
        </p:blipFill>
        <p:spPr>
          <a:xfrm>
            <a:off x="2956792" y="3398461"/>
            <a:ext cx="4847725" cy="1683297"/>
          </a:xfrm>
          <a:prstGeom prst="rect">
            <a:avLst/>
          </a:prstGeom>
        </p:spPr>
      </p:pic>
      <p:pic>
        <p:nvPicPr>
          <p:cNvPr id="14" name="Picture 13" descr="A picture containing text, sky, map&#10;&#10;Description automatically generated">
            <a:extLst>
              <a:ext uri="{FF2B5EF4-FFF2-40B4-BE49-F238E27FC236}">
                <a16:creationId xmlns:a16="http://schemas.microsoft.com/office/drawing/2014/main" id="{AFAC760E-F9D1-D500-FFBF-2841035563D0}"/>
              </a:ext>
            </a:extLst>
          </p:cNvPr>
          <p:cNvPicPr>
            <a:picLocks noChangeAspect="1"/>
          </p:cNvPicPr>
          <p:nvPr/>
        </p:nvPicPr>
        <p:blipFill>
          <a:blip r:embed="rId5"/>
          <a:stretch>
            <a:fillRect/>
          </a:stretch>
        </p:blipFill>
        <p:spPr>
          <a:xfrm>
            <a:off x="2956792" y="5069850"/>
            <a:ext cx="4847726" cy="1725960"/>
          </a:xfrm>
          <a:prstGeom prst="rect">
            <a:avLst/>
          </a:prstGeom>
        </p:spPr>
      </p:pic>
      <p:sp>
        <p:nvSpPr>
          <p:cNvPr id="17" name="Rectangle 16">
            <a:extLst>
              <a:ext uri="{FF2B5EF4-FFF2-40B4-BE49-F238E27FC236}">
                <a16:creationId xmlns:a16="http://schemas.microsoft.com/office/drawing/2014/main" id="{21154996-D68F-83F2-DA28-3BE5C413902C}"/>
              </a:ext>
            </a:extLst>
          </p:cNvPr>
          <p:cNvSpPr/>
          <p:nvPr/>
        </p:nvSpPr>
        <p:spPr>
          <a:xfrm>
            <a:off x="2947362" y="3386553"/>
            <a:ext cx="4847726" cy="1683297"/>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8" name="Rectangle 17">
            <a:extLst>
              <a:ext uri="{FF2B5EF4-FFF2-40B4-BE49-F238E27FC236}">
                <a16:creationId xmlns:a16="http://schemas.microsoft.com/office/drawing/2014/main" id="{F55C71A6-1FED-DF76-36D0-1BAC945951B1}"/>
              </a:ext>
            </a:extLst>
          </p:cNvPr>
          <p:cNvSpPr/>
          <p:nvPr/>
        </p:nvSpPr>
        <p:spPr>
          <a:xfrm>
            <a:off x="2947360" y="5081752"/>
            <a:ext cx="4847726" cy="171405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Tree>
    <p:extLst>
      <p:ext uri="{BB962C8B-B14F-4D97-AF65-F5344CB8AC3E}">
        <p14:creationId xmlns:p14="http://schemas.microsoft.com/office/powerpoint/2010/main" val="928975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4550882"/>
            <a:ext cx="8084457" cy="1839869"/>
          </a:xfrm>
        </p:spPr>
        <p:txBody>
          <a:bodyPr>
            <a:normAutofit lnSpcReduction="10000"/>
          </a:bodyPr>
          <a:lstStyle/>
          <a:p>
            <a:pPr marL="457200" indent="-457200">
              <a:buFont typeface="Arial" panose="020B0604020202020204" pitchFamily="34" charset="0"/>
              <a:buChar char="•"/>
            </a:pPr>
            <a:r>
              <a:rPr lang="de-DE" sz="2000" b="0" dirty="0"/>
              <a:t>Replace DeTr backbone by TransFuser.</a:t>
            </a:r>
          </a:p>
          <a:p>
            <a:pPr marL="457200" indent="-457200">
              <a:buFont typeface="Arial" panose="020B0604020202020204" pitchFamily="34" charset="0"/>
              <a:buChar char="•"/>
            </a:pPr>
            <a:r>
              <a:rPr lang="de-DE" sz="2000" b="0" dirty="0"/>
              <a:t>TransFuser and DeTr customisations.</a:t>
            </a:r>
          </a:p>
          <a:p>
            <a:pPr marL="457200" indent="-457200">
              <a:buFont typeface="Arial" panose="020B0604020202020204" pitchFamily="34" charset="0"/>
              <a:buChar char="•"/>
            </a:pPr>
            <a:r>
              <a:rPr lang="de-DE" b="0" dirty="0"/>
              <a:t>BEV generation.</a:t>
            </a:r>
          </a:p>
          <a:p>
            <a:pPr marL="457200" indent="-457200">
              <a:buFont typeface="Arial" panose="020B0604020202020204" pitchFamily="34" charset="0"/>
              <a:buChar char="•"/>
            </a:pPr>
            <a:r>
              <a:rPr lang="de-DE" b="0" dirty="0"/>
              <a:t>Find the best experimental set up.</a:t>
            </a: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5" name="Picture 4" descr="Diagram&#10;&#10;Description automatically generated">
            <a:extLst>
              <a:ext uri="{FF2B5EF4-FFF2-40B4-BE49-F238E27FC236}">
                <a16:creationId xmlns:a16="http://schemas.microsoft.com/office/drawing/2014/main" id="{E43A23D2-9D9D-0CE9-95A0-6251CCD8E940}"/>
              </a:ext>
            </a:extLst>
          </p:cNvPr>
          <p:cNvPicPr>
            <a:picLocks noChangeAspect="1"/>
          </p:cNvPicPr>
          <p:nvPr/>
        </p:nvPicPr>
        <p:blipFill>
          <a:blip r:embed="rId3"/>
          <a:stretch>
            <a:fillRect/>
          </a:stretch>
        </p:blipFill>
        <p:spPr>
          <a:xfrm>
            <a:off x="366674" y="1780149"/>
            <a:ext cx="8559892" cy="2695317"/>
          </a:xfrm>
          <a:prstGeom prst="rect">
            <a:avLst/>
          </a:prstGeom>
        </p:spPr>
      </p:pic>
      <p:sp>
        <p:nvSpPr>
          <p:cNvPr id="10" name="TextBox 9">
            <a:extLst>
              <a:ext uri="{FF2B5EF4-FFF2-40B4-BE49-F238E27FC236}">
                <a16:creationId xmlns:a16="http://schemas.microsoft.com/office/drawing/2014/main" id="{5A9DEE42-51D5-6652-2F29-49712F6A67FA}"/>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9" name="Slide Number Placeholder 5">
            <a:extLst>
              <a:ext uri="{FF2B5EF4-FFF2-40B4-BE49-F238E27FC236}">
                <a16:creationId xmlns:a16="http://schemas.microsoft.com/office/drawing/2014/main" id="{F96AC0D9-E04E-00AC-86F5-9E2796E1FFA6}"/>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17</a:t>
            </a:fld>
            <a:r>
              <a:rPr lang="de-DE" sz="2000" dirty="0"/>
              <a:t> / 36</a:t>
            </a:r>
          </a:p>
        </p:txBody>
      </p:sp>
    </p:spTree>
    <p:extLst>
      <p:ext uri="{BB962C8B-B14F-4D97-AF65-F5344CB8AC3E}">
        <p14:creationId xmlns:p14="http://schemas.microsoft.com/office/powerpoint/2010/main" val="388576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05862"/>
            <a:ext cx="8084457" cy="4684890"/>
          </a:xfrm>
        </p:spPr>
        <p:txBody>
          <a:bodyPr>
            <a:normAutofit/>
          </a:bodyPr>
          <a:lstStyle/>
          <a:p>
            <a:pPr marL="457200" indent="-457200">
              <a:buFont typeface="Arial" panose="020B0604020202020204" pitchFamily="34" charset="0"/>
              <a:buChar char="•"/>
            </a:pPr>
            <a:r>
              <a:rPr lang="de-DE" sz="2000" b="0" dirty="0"/>
              <a:t>TransFuserDeTr performance testing on different data splits:</a:t>
            </a:r>
          </a:p>
          <a:p>
            <a:pPr marL="914400" lvl="1" indent="-457200" algn="l">
              <a:buFont typeface="Courier New" panose="02070309020205020404" pitchFamily="49" charset="0"/>
              <a:buChar char="o"/>
            </a:pPr>
            <a:r>
              <a:rPr lang="de-DE" b="0" dirty="0"/>
              <a:t>Split 1</a:t>
            </a:r>
          </a:p>
          <a:p>
            <a:pPr marL="914400" lvl="1" indent="-457200" algn="l">
              <a:buFont typeface="Courier New" panose="02070309020205020404" pitchFamily="49" charset="0"/>
              <a:buChar char="o"/>
            </a:pPr>
            <a:r>
              <a:rPr lang="de-DE" b="0" dirty="0"/>
              <a:t>Split 2</a:t>
            </a:r>
            <a:r>
              <a:rPr lang="de-DE" b="0" baseline="30000" dirty="0">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13</a:t>
            </a:r>
            <a:endParaRPr lang="de-DE" b="0" baseline="30000" dirty="0">
              <a:solidFill>
                <a:schemeClr val="bg1">
                  <a:lumMod val="50000"/>
                </a:schemeClr>
              </a:solidFill>
            </a:endParaRPr>
          </a:p>
          <a:p>
            <a:pPr marL="914400" lvl="1" indent="-457200" algn="l">
              <a:buFont typeface="Courier New" panose="02070309020205020404" pitchFamily="49" charset="0"/>
              <a:buChar char="o"/>
            </a:pPr>
            <a:r>
              <a:rPr lang="de-DE" b="0" dirty="0"/>
              <a:t>Split 3</a:t>
            </a: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Kitti Dataset: Different Splits</a:t>
            </a:r>
          </a:p>
        </p:txBody>
      </p:sp>
      <p:sp>
        <p:nvSpPr>
          <p:cNvPr id="10" name="TextBox 9">
            <a:extLst>
              <a:ext uri="{FF2B5EF4-FFF2-40B4-BE49-F238E27FC236}">
                <a16:creationId xmlns:a16="http://schemas.microsoft.com/office/drawing/2014/main" id="{5A9DEE42-51D5-6652-2F29-49712F6A67FA}"/>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7" name="Slide Number Placeholder 5">
            <a:extLst>
              <a:ext uri="{FF2B5EF4-FFF2-40B4-BE49-F238E27FC236}">
                <a16:creationId xmlns:a16="http://schemas.microsoft.com/office/drawing/2014/main" id="{9616FABE-1F42-176E-B95A-F54A459D4383}"/>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18</a:t>
            </a:fld>
            <a:r>
              <a:rPr lang="de-DE" sz="2000" dirty="0"/>
              <a:t> / 36</a:t>
            </a:r>
          </a:p>
        </p:txBody>
      </p:sp>
      <p:sp>
        <p:nvSpPr>
          <p:cNvPr id="8" name="TextBox 7">
            <a:extLst>
              <a:ext uri="{FF2B5EF4-FFF2-40B4-BE49-F238E27FC236}">
                <a16:creationId xmlns:a16="http://schemas.microsoft.com/office/drawing/2014/main" id="{E8B5D123-6DD5-D60A-A79B-2C14B04B3DB6}"/>
              </a:ext>
            </a:extLst>
          </p:cNvPr>
          <p:cNvSpPr txBox="1"/>
          <p:nvPr/>
        </p:nvSpPr>
        <p:spPr>
          <a:xfrm>
            <a:off x="-9427" y="6124470"/>
            <a:ext cx="9142431" cy="369332"/>
          </a:xfrm>
          <a:prstGeom prst="rect">
            <a:avLst/>
          </a:prstGeom>
          <a:noFill/>
        </p:spPr>
        <p:txBody>
          <a:bodyPr wrap="square" rtlCol="0">
            <a:spAutoFit/>
          </a:bodyPr>
          <a:lstStyle/>
          <a:p>
            <a:pPr marL="342900" indent="-342900">
              <a:buFont typeface="+mj-lt"/>
              <a:buAutoNum type="arabicPeriod" startAt="13"/>
            </a:pPr>
            <a:r>
              <a:rPr lang="en-US" dirty="0" err="1">
                <a:solidFill>
                  <a:schemeClr val="bg1">
                    <a:lumMod val="50000"/>
                  </a:schemeClr>
                </a:solidFill>
              </a:rPr>
              <a:t>C.Xiaozhi</a:t>
            </a:r>
            <a:r>
              <a:rPr lang="en-US" dirty="0">
                <a:solidFill>
                  <a:schemeClr val="bg1">
                    <a:lumMod val="50000"/>
                  </a:schemeClr>
                </a:solidFill>
              </a:rPr>
              <a:t> et al. “3d object proposals for accurate object class detection” (</a:t>
            </a:r>
            <a:r>
              <a:rPr lang="en-US" dirty="0" err="1">
                <a:solidFill>
                  <a:schemeClr val="bg1">
                    <a:lumMod val="50000"/>
                  </a:schemeClr>
                </a:solidFill>
              </a:rPr>
              <a:t>NeurIPS</a:t>
            </a:r>
            <a:r>
              <a:rPr lang="en-US" dirty="0">
                <a:solidFill>
                  <a:schemeClr val="bg1">
                    <a:lumMod val="50000"/>
                  </a:schemeClr>
                </a:solidFill>
              </a:rPr>
              <a:t>), 2015</a:t>
            </a:r>
            <a:r>
              <a:rPr lang="da-DK" dirty="0">
                <a:solidFill>
                  <a:schemeClr val="bg1">
                    <a:lumMod val="50000"/>
                  </a:schemeClr>
                </a:solidFill>
              </a:rPr>
              <a:t>.</a:t>
            </a:r>
          </a:p>
        </p:txBody>
      </p:sp>
    </p:spTree>
    <p:extLst>
      <p:ext uri="{BB962C8B-B14F-4D97-AF65-F5344CB8AC3E}">
        <p14:creationId xmlns:p14="http://schemas.microsoft.com/office/powerpoint/2010/main" val="36384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Kitti Dataset: Different Splits</a:t>
            </a:r>
          </a:p>
        </p:txBody>
      </p:sp>
      <p:pic>
        <p:nvPicPr>
          <p:cNvPr id="13" name="Picture 12" descr="Chart&#10;&#10;Description automatically generated with medium confidence">
            <a:extLst>
              <a:ext uri="{FF2B5EF4-FFF2-40B4-BE49-F238E27FC236}">
                <a16:creationId xmlns:a16="http://schemas.microsoft.com/office/drawing/2014/main" id="{657AB7E8-EBA2-8195-2CC0-6AF74F460F74}"/>
              </a:ext>
            </a:extLst>
          </p:cNvPr>
          <p:cNvPicPr>
            <a:picLocks noChangeAspect="1"/>
          </p:cNvPicPr>
          <p:nvPr/>
        </p:nvPicPr>
        <p:blipFill>
          <a:blip r:embed="rId3"/>
          <a:stretch>
            <a:fillRect/>
          </a:stretch>
        </p:blipFill>
        <p:spPr>
          <a:xfrm>
            <a:off x="899390" y="1628002"/>
            <a:ext cx="3523871" cy="2578442"/>
          </a:xfrm>
          <a:prstGeom prst="rect">
            <a:avLst/>
          </a:prstGeom>
        </p:spPr>
      </p:pic>
      <p:pic>
        <p:nvPicPr>
          <p:cNvPr id="15" name="Picture 14" descr="Chart, bar chart, waterfall chart&#10;&#10;Description automatically generated">
            <a:extLst>
              <a:ext uri="{FF2B5EF4-FFF2-40B4-BE49-F238E27FC236}">
                <a16:creationId xmlns:a16="http://schemas.microsoft.com/office/drawing/2014/main" id="{D59AB0A5-F6F1-97DF-66D0-AAA025897D1D}"/>
              </a:ext>
            </a:extLst>
          </p:cNvPr>
          <p:cNvPicPr>
            <a:picLocks noChangeAspect="1"/>
          </p:cNvPicPr>
          <p:nvPr/>
        </p:nvPicPr>
        <p:blipFill>
          <a:blip r:embed="rId4"/>
          <a:stretch>
            <a:fillRect/>
          </a:stretch>
        </p:blipFill>
        <p:spPr>
          <a:xfrm>
            <a:off x="4686980" y="1628002"/>
            <a:ext cx="3537461" cy="2578442"/>
          </a:xfrm>
          <a:prstGeom prst="rect">
            <a:avLst/>
          </a:prstGeom>
        </p:spPr>
      </p:pic>
      <p:pic>
        <p:nvPicPr>
          <p:cNvPr id="17" name="Picture 16" descr="Chart&#10;&#10;Description automatically generated">
            <a:extLst>
              <a:ext uri="{FF2B5EF4-FFF2-40B4-BE49-F238E27FC236}">
                <a16:creationId xmlns:a16="http://schemas.microsoft.com/office/drawing/2014/main" id="{E976808C-416F-370F-16E7-95035FC7E405}"/>
              </a:ext>
            </a:extLst>
          </p:cNvPr>
          <p:cNvPicPr>
            <a:picLocks noChangeAspect="1"/>
          </p:cNvPicPr>
          <p:nvPr/>
        </p:nvPicPr>
        <p:blipFill>
          <a:blip r:embed="rId5"/>
          <a:stretch>
            <a:fillRect/>
          </a:stretch>
        </p:blipFill>
        <p:spPr>
          <a:xfrm>
            <a:off x="870014" y="4221672"/>
            <a:ext cx="3537461" cy="2579996"/>
          </a:xfrm>
          <a:prstGeom prst="rect">
            <a:avLst/>
          </a:prstGeom>
        </p:spPr>
      </p:pic>
      <p:graphicFrame>
        <p:nvGraphicFramePr>
          <p:cNvPr id="21" name="Diagram 20">
            <a:extLst>
              <a:ext uri="{FF2B5EF4-FFF2-40B4-BE49-F238E27FC236}">
                <a16:creationId xmlns:a16="http://schemas.microsoft.com/office/drawing/2014/main" id="{3E4853B4-F16D-F0E8-9C46-862A1E251F43}"/>
              </a:ext>
            </a:extLst>
          </p:cNvPr>
          <p:cNvGraphicFramePr/>
          <p:nvPr>
            <p:extLst>
              <p:ext uri="{D42A27DB-BD31-4B8C-83A1-F6EECF244321}">
                <p14:modId xmlns:p14="http://schemas.microsoft.com/office/powerpoint/2010/main" val="1632930082"/>
              </p:ext>
            </p:extLst>
          </p:nvPr>
        </p:nvGraphicFramePr>
        <p:xfrm>
          <a:off x="4764929" y="4312092"/>
          <a:ext cx="3964289" cy="244709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E144B9A5-4375-1F47-9529-DECFAE1BE1AA}"/>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9" name="Slide Number Placeholder 5">
            <a:extLst>
              <a:ext uri="{FF2B5EF4-FFF2-40B4-BE49-F238E27FC236}">
                <a16:creationId xmlns:a16="http://schemas.microsoft.com/office/drawing/2014/main" id="{0D16380C-1997-CB03-F0F9-BD4639483DE5}"/>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19</a:t>
            </a:fld>
            <a:r>
              <a:rPr lang="de-DE" sz="2000" dirty="0"/>
              <a:t> / 36</a:t>
            </a:r>
          </a:p>
        </p:txBody>
      </p:sp>
    </p:spTree>
    <p:extLst>
      <p:ext uri="{BB962C8B-B14F-4D97-AF65-F5344CB8AC3E}">
        <p14:creationId xmlns:p14="http://schemas.microsoft.com/office/powerpoint/2010/main" val="22592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graphicEl>
                                              <a:dgm id="{FBDFBBD6-2744-4AE8-919F-C3F73837D542}"/>
                                            </p:graphicEl>
                                          </p:spTgt>
                                        </p:tgtEl>
                                        <p:attrNameLst>
                                          <p:attrName>style.visibility</p:attrName>
                                        </p:attrNameLst>
                                      </p:cBhvr>
                                      <p:to>
                                        <p:strVal val="visible"/>
                                      </p:to>
                                    </p:set>
                                    <p:animEffect transition="in" filter="fade">
                                      <p:cBhvr>
                                        <p:cTn id="10" dur="10"/>
                                        <p:tgtEl>
                                          <p:spTgt spid="21">
                                            <p:graphicEl>
                                              <a:dgm id="{FBDFBBD6-2744-4AE8-919F-C3F73837D54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graphicEl>
                                              <a:dgm id="{C4837026-F0F4-43C8-8F81-A04393C3F2F9}"/>
                                            </p:graphicEl>
                                          </p:spTgt>
                                        </p:tgtEl>
                                        <p:attrNameLst>
                                          <p:attrName>style.visibility</p:attrName>
                                        </p:attrNameLst>
                                      </p:cBhvr>
                                      <p:to>
                                        <p:strVal val="visible"/>
                                      </p:to>
                                    </p:set>
                                    <p:animEffect transition="in" filter="fade">
                                      <p:cBhvr>
                                        <p:cTn id="13" dur="10"/>
                                        <p:tgtEl>
                                          <p:spTgt spid="21">
                                            <p:graphicEl>
                                              <a:dgm id="{C4837026-F0F4-43C8-8F81-A04393C3F2F9}"/>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graphicEl>
                                              <a:dgm id="{55D58F41-7DA8-4C1E-9A8E-AA31B78779AF}"/>
                                            </p:graphicEl>
                                          </p:spTgt>
                                        </p:tgtEl>
                                        <p:attrNameLst>
                                          <p:attrName>style.visibility</p:attrName>
                                        </p:attrNameLst>
                                      </p:cBhvr>
                                      <p:to>
                                        <p:strVal val="visible"/>
                                      </p:to>
                                    </p:set>
                                    <p:animEffect transition="in" filter="fade">
                                      <p:cBhvr>
                                        <p:cTn id="21" dur="10"/>
                                        <p:tgtEl>
                                          <p:spTgt spid="21">
                                            <p:graphicEl>
                                              <a:dgm id="{55D58F41-7DA8-4C1E-9A8E-AA31B78779A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graphicEl>
                                              <a:dgm id="{C59525E2-3DB4-4DF8-9227-2A8BB094E899}"/>
                                            </p:graphicEl>
                                          </p:spTgt>
                                        </p:tgtEl>
                                        <p:attrNameLst>
                                          <p:attrName>style.visibility</p:attrName>
                                        </p:attrNameLst>
                                      </p:cBhvr>
                                      <p:to>
                                        <p:strVal val="visible"/>
                                      </p:to>
                                    </p:set>
                                    <p:animEffect transition="in" filter="fade">
                                      <p:cBhvr>
                                        <p:cTn id="24" dur="10"/>
                                        <p:tgtEl>
                                          <p:spTgt spid="21">
                                            <p:graphicEl>
                                              <a:dgm id="{C59525E2-3DB4-4DF8-9227-2A8BB094E899}"/>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graphicEl>
                                              <a:dgm id="{296B51BA-9645-451B-A30F-94DDDD55DF8B}"/>
                                            </p:graphicEl>
                                          </p:spTgt>
                                        </p:tgtEl>
                                        <p:attrNameLst>
                                          <p:attrName>style.visibility</p:attrName>
                                        </p:attrNameLst>
                                      </p:cBhvr>
                                      <p:to>
                                        <p:strVal val="visible"/>
                                      </p:to>
                                    </p:set>
                                    <p:animEffect transition="in" filter="fade">
                                      <p:cBhvr>
                                        <p:cTn id="32" dur="10"/>
                                        <p:tgtEl>
                                          <p:spTgt spid="21">
                                            <p:graphicEl>
                                              <a:dgm id="{296B51BA-9645-451B-A30F-94DDDD55DF8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graphicEl>
                                              <a:dgm id="{E19F7562-B893-42AE-A106-A5F74983300F}"/>
                                            </p:graphicEl>
                                          </p:spTgt>
                                        </p:tgtEl>
                                        <p:attrNameLst>
                                          <p:attrName>style.visibility</p:attrName>
                                        </p:attrNameLst>
                                      </p:cBhvr>
                                      <p:to>
                                        <p:strVal val="visible"/>
                                      </p:to>
                                    </p:set>
                                    <p:animEffect transition="in" filter="fade">
                                      <p:cBhvr>
                                        <p:cTn id="35" dur="10"/>
                                        <p:tgtEl>
                                          <p:spTgt spid="21">
                                            <p:graphicEl>
                                              <a:dgm id="{E19F7562-B893-42AE-A106-A5F7498330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a:p>
            <a:pPr marL="457200" indent="-457200">
              <a:buFont typeface="Arial" panose="020B0604020202020204" pitchFamily="34" charset="0"/>
              <a:buChar char="•"/>
            </a:pPr>
            <a:endParaRPr lang="de-DE"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7" name="Slide Number Placeholder 5">
            <a:extLst>
              <a:ext uri="{FF2B5EF4-FFF2-40B4-BE49-F238E27FC236}">
                <a16:creationId xmlns:a16="http://schemas.microsoft.com/office/drawing/2014/main" id="{D19414F6-F127-FE2E-2A39-B5A20E55E9F2}"/>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2</a:t>
            </a:fld>
            <a:r>
              <a:rPr lang="de-DE" sz="2000" dirty="0"/>
              <a:t> / 36</a:t>
            </a:r>
          </a:p>
        </p:txBody>
      </p:sp>
    </p:spTree>
    <p:extLst>
      <p:ext uri="{BB962C8B-B14F-4D97-AF65-F5344CB8AC3E}">
        <p14:creationId xmlns:p14="http://schemas.microsoft.com/office/powerpoint/2010/main" val="6333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10" fill="hold"/>
                                        <p:tgtEl>
                                          <p:spTgt spid="2">
                                            <p:txEl>
                                              <p:pRg st="3" end="3"/>
                                            </p:txEl>
                                          </p:spTgt>
                                        </p:tgtEl>
                                        <p:attrNameLst>
                                          <p:attrName>style.color</p:attrName>
                                        </p:attrNameLst>
                                      </p:cBhvr>
                                      <p:by>
                                        <p:hsl h="0" s="12549" l="25098"/>
                                      </p:by>
                                    </p:animClr>
                                    <p:animClr clrSpc="hsl" dir="cw">
                                      <p:cBhvr>
                                        <p:cTn id="22" dur="10" fill="hold"/>
                                        <p:tgtEl>
                                          <p:spTgt spid="2">
                                            <p:txEl>
                                              <p:pRg st="3" end="3"/>
                                            </p:txEl>
                                          </p:spTgt>
                                        </p:tgtEl>
                                        <p:attrNameLst>
                                          <p:attrName>fillcolor</p:attrName>
                                        </p:attrNameLst>
                                      </p:cBhvr>
                                      <p:by>
                                        <p:hsl h="0" s="12549" l="25098"/>
                                      </p:by>
                                    </p:animClr>
                                    <p:animClr clrSpc="hsl" dir="cw">
                                      <p:cBhvr>
                                        <p:cTn id="23" dur="10" fill="hold"/>
                                        <p:tgtEl>
                                          <p:spTgt spid="2">
                                            <p:txEl>
                                              <p:pRg st="3" end="3"/>
                                            </p:txEl>
                                          </p:spTgt>
                                        </p:tgtEl>
                                        <p:attrNameLst>
                                          <p:attrName>stroke.color</p:attrName>
                                        </p:attrNameLst>
                                      </p:cBhvr>
                                      <p:by>
                                        <p:hsl h="0" s="12549" l="25098"/>
                                      </p:by>
                                    </p:animClr>
                                    <p:set>
                                      <p:cBhvr>
                                        <p:cTn id="24" dur="10" fill="hold"/>
                                        <p:tgtEl>
                                          <p:spTgt spid="2">
                                            <p:txEl>
                                              <p:pRg st="3" end="3"/>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4" end="4"/>
                                            </p:txEl>
                                          </p:spTgt>
                                        </p:tgtEl>
                                        <p:attrNameLst>
                                          <p:attrName>style.color</p:attrName>
                                        </p:attrNameLst>
                                      </p:cBhvr>
                                      <p:by>
                                        <p:hsl h="0" s="12549" l="25098"/>
                                      </p:by>
                                    </p:animClr>
                                    <p:animClr clrSpc="hsl" dir="cw">
                                      <p:cBhvr>
                                        <p:cTn id="27" dur="10" fill="hold"/>
                                        <p:tgtEl>
                                          <p:spTgt spid="2">
                                            <p:txEl>
                                              <p:pRg st="4" end="4"/>
                                            </p:txEl>
                                          </p:spTgt>
                                        </p:tgtEl>
                                        <p:attrNameLst>
                                          <p:attrName>fillcolor</p:attrName>
                                        </p:attrNameLst>
                                      </p:cBhvr>
                                      <p:by>
                                        <p:hsl h="0" s="12549" l="25098"/>
                                      </p:by>
                                    </p:animClr>
                                    <p:animClr clrSpc="hsl" dir="cw">
                                      <p:cBhvr>
                                        <p:cTn id="28" dur="10" fill="hold"/>
                                        <p:tgtEl>
                                          <p:spTgt spid="2">
                                            <p:txEl>
                                              <p:pRg st="4" end="4"/>
                                            </p:txEl>
                                          </p:spTgt>
                                        </p:tgtEl>
                                        <p:attrNameLst>
                                          <p:attrName>stroke.color</p:attrName>
                                        </p:attrNameLst>
                                      </p:cBhvr>
                                      <p:by>
                                        <p:hsl h="0" s="12549" l="25098"/>
                                      </p:by>
                                    </p:animClr>
                                    <p:set>
                                      <p:cBhvr>
                                        <p:cTn id="29" dur="10" fill="hold"/>
                                        <p:tgtEl>
                                          <p:spTgt spid="2">
                                            <p:txEl>
                                              <p:pRg st="4" end="4"/>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endParaRPr lang="de-DE" sz="1600" b="0" dirty="0"/>
          </a:p>
          <a:p>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Transfer Learning using NuScenes</a:t>
            </a:r>
          </a:p>
        </p:txBody>
      </p:sp>
      <p:graphicFrame>
        <p:nvGraphicFramePr>
          <p:cNvPr id="4" name="Diagram 3">
            <a:extLst>
              <a:ext uri="{FF2B5EF4-FFF2-40B4-BE49-F238E27FC236}">
                <a16:creationId xmlns:a16="http://schemas.microsoft.com/office/drawing/2014/main" id="{747B31E8-CD40-FC18-24E2-D72B5862770E}"/>
              </a:ext>
            </a:extLst>
          </p:cNvPr>
          <p:cNvGraphicFramePr/>
          <p:nvPr>
            <p:extLst>
              <p:ext uri="{D42A27DB-BD31-4B8C-83A1-F6EECF244321}">
                <p14:modId xmlns:p14="http://schemas.microsoft.com/office/powerpoint/2010/main" val="1106066645"/>
              </p:ext>
            </p:extLst>
          </p:nvPr>
        </p:nvGraphicFramePr>
        <p:xfrm>
          <a:off x="778041" y="1916763"/>
          <a:ext cx="7028924" cy="4293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3533F3F-E70F-5FA3-488F-FAFB6B8CB47E}"/>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7" name="Slide Number Placeholder 5">
            <a:extLst>
              <a:ext uri="{FF2B5EF4-FFF2-40B4-BE49-F238E27FC236}">
                <a16:creationId xmlns:a16="http://schemas.microsoft.com/office/drawing/2014/main" id="{8885C726-A03B-2EBE-6475-D5B286B056EB}"/>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20</a:t>
            </a:fld>
            <a:r>
              <a:rPr lang="de-DE" sz="2000" dirty="0"/>
              <a:t> / 36</a:t>
            </a:r>
          </a:p>
        </p:txBody>
      </p:sp>
    </p:spTree>
    <p:extLst>
      <p:ext uri="{BB962C8B-B14F-4D97-AF65-F5344CB8AC3E}">
        <p14:creationId xmlns:p14="http://schemas.microsoft.com/office/powerpoint/2010/main" val="15479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E758664-25E0-4958-876E-F191236E37BB}"/>
                                            </p:graphicEl>
                                          </p:spTgt>
                                        </p:tgtEl>
                                        <p:attrNameLst>
                                          <p:attrName>style.visibility</p:attrName>
                                        </p:attrNameLst>
                                      </p:cBhvr>
                                      <p:to>
                                        <p:strVal val="visible"/>
                                      </p:to>
                                    </p:set>
                                    <p:animEffect transition="in" filter="fade">
                                      <p:cBhvr>
                                        <p:cTn id="7" dur="10"/>
                                        <p:tgtEl>
                                          <p:spTgt spid="4">
                                            <p:graphicEl>
                                              <a:dgm id="{5E758664-25E0-4958-876E-F191236E37B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F5D9B36-03F8-4A71-857E-1170830E3011}"/>
                                            </p:graphicEl>
                                          </p:spTgt>
                                        </p:tgtEl>
                                        <p:attrNameLst>
                                          <p:attrName>style.visibility</p:attrName>
                                        </p:attrNameLst>
                                      </p:cBhvr>
                                      <p:to>
                                        <p:strVal val="visible"/>
                                      </p:to>
                                    </p:set>
                                    <p:animEffect transition="in" filter="fade">
                                      <p:cBhvr>
                                        <p:cTn id="12" dur="10"/>
                                        <p:tgtEl>
                                          <p:spTgt spid="4">
                                            <p:graphicEl>
                                              <a:dgm id="{CF5D9B36-03F8-4A71-857E-1170830E30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1FBC7FB-7387-476D-8D85-EF143BAFBEFA}"/>
                                            </p:graphicEl>
                                          </p:spTgt>
                                        </p:tgtEl>
                                        <p:attrNameLst>
                                          <p:attrName>style.visibility</p:attrName>
                                        </p:attrNameLst>
                                      </p:cBhvr>
                                      <p:to>
                                        <p:strVal val="visible"/>
                                      </p:to>
                                    </p:set>
                                    <p:animEffect transition="in" filter="fade">
                                      <p:cBhvr>
                                        <p:cTn id="17" dur="10"/>
                                        <p:tgtEl>
                                          <p:spTgt spid="4">
                                            <p:graphicEl>
                                              <a:dgm id="{31FBC7FB-7387-476D-8D85-EF143BAFBEF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1FFD591C-F368-40E8-A6C1-01C23E4734B6}"/>
                                            </p:graphicEl>
                                          </p:spTgt>
                                        </p:tgtEl>
                                        <p:attrNameLst>
                                          <p:attrName>style.visibility</p:attrName>
                                        </p:attrNameLst>
                                      </p:cBhvr>
                                      <p:to>
                                        <p:strVal val="visible"/>
                                      </p:to>
                                    </p:set>
                                    <p:animEffect transition="in" filter="fade">
                                      <p:cBhvr>
                                        <p:cTn id="22" dur="10"/>
                                        <p:tgtEl>
                                          <p:spTgt spid="4">
                                            <p:graphicEl>
                                              <a:dgm id="{1FFD591C-F368-40E8-A6C1-01C23E4734B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6FC810BD-2298-48F3-91A2-01E5BCD5FBEF}"/>
                                            </p:graphicEl>
                                          </p:spTgt>
                                        </p:tgtEl>
                                        <p:attrNameLst>
                                          <p:attrName>style.visibility</p:attrName>
                                        </p:attrNameLst>
                                      </p:cBhvr>
                                      <p:to>
                                        <p:strVal val="visible"/>
                                      </p:to>
                                    </p:set>
                                    <p:animEffect transition="in" filter="fade">
                                      <p:cBhvr>
                                        <p:cTn id="27" dur="10"/>
                                        <p:tgtEl>
                                          <p:spTgt spid="4">
                                            <p:graphicEl>
                                              <a:dgm id="{6FC810BD-2298-48F3-91A2-01E5BCD5FB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B1B612E3-333C-DB2A-61CF-B94296AFB811}"/>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21</a:t>
            </a:fld>
            <a:r>
              <a:rPr lang="de-DE" sz="2000" dirty="0"/>
              <a:t> / 36</a:t>
            </a:r>
          </a:p>
        </p:txBody>
      </p:sp>
    </p:spTree>
    <p:extLst>
      <p:ext uri="{BB962C8B-B14F-4D97-AF65-F5344CB8AC3E}">
        <p14:creationId xmlns:p14="http://schemas.microsoft.com/office/powerpoint/2010/main" val="165276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24" presetClass="emph" presetSubtype="0" fill="hold" nodeType="withEffect">
                                  <p:stCondLst>
                                    <p:cond delay="0"/>
                                  </p:stCondLst>
                                  <p:childTnLst>
                                    <p:animClr clrSpc="hsl" dir="cw">
                                      <p:cBhvr override="childStyle">
                                        <p:cTn id="21" dur="10" fill="hold"/>
                                        <p:tgtEl>
                                          <p:spTgt spid="2">
                                            <p:txEl>
                                              <p:pRg st="4" end="4"/>
                                            </p:txEl>
                                          </p:spTgt>
                                        </p:tgtEl>
                                        <p:attrNameLst>
                                          <p:attrName>style.color</p:attrName>
                                        </p:attrNameLst>
                                      </p:cBhvr>
                                      <p:by>
                                        <p:hsl h="0" s="-12549" l="-25098"/>
                                      </p:by>
                                    </p:animClr>
                                    <p:animClr clrSpc="hsl" dir="cw">
                                      <p:cBhvr>
                                        <p:cTn id="22" dur="10" fill="hold"/>
                                        <p:tgtEl>
                                          <p:spTgt spid="2">
                                            <p:txEl>
                                              <p:pRg st="4" end="4"/>
                                            </p:txEl>
                                          </p:spTgt>
                                        </p:tgtEl>
                                        <p:attrNameLst>
                                          <p:attrName>fillcolor</p:attrName>
                                        </p:attrNameLst>
                                      </p:cBhvr>
                                      <p:by>
                                        <p:hsl h="0" s="-12549" l="-25098"/>
                                      </p:by>
                                    </p:animClr>
                                    <p:animClr clrSpc="hsl" dir="cw">
                                      <p:cBhvr>
                                        <p:cTn id="23" dur="10" fill="hold"/>
                                        <p:tgtEl>
                                          <p:spTgt spid="2">
                                            <p:txEl>
                                              <p:pRg st="4" end="4"/>
                                            </p:txEl>
                                          </p:spTgt>
                                        </p:tgtEl>
                                        <p:attrNameLst>
                                          <p:attrName>stroke.color</p:attrName>
                                        </p:attrNameLst>
                                      </p:cBhvr>
                                      <p:by>
                                        <p:hsl h="0" s="-12549" l="-25098"/>
                                      </p:by>
                                    </p:animClr>
                                    <p:set>
                                      <p:cBhvr>
                                        <p:cTn id="24" dur="10" fill="hold"/>
                                        <p:tgtEl>
                                          <p:spTgt spid="2">
                                            <p:txEl>
                                              <p:pRg st="4" end="4"/>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3" end="3"/>
                                            </p:txEl>
                                          </p:spTgt>
                                        </p:tgtEl>
                                        <p:attrNameLst>
                                          <p:attrName>style.color</p:attrName>
                                        </p:attrNameLst>
                                      </p:cBhvr>
                                      <p:by>
                                        <p:hsl h="0" s="12549" l="25098"/>
                                      </p:by>
                                    </p:animClr>
                                    <p:animClr clrSpc="hsl" dir="cw">
                                      <p:cBhvr>
                                        <p:cTn id="27" dur="10" fill="hold"/>
                                        <p:tgtEl>
                                          <p:spTgt spid="2">
                                            <p:txEl>
                                              <p:pRg st="3" end="3"/>
                                            </p:txEl>
                                          </p:spTgt>
                                        </p:tgtEl>
                                        <p:attrNameLst>
                                          <p:attrName>fillcolor</p:attrName>
                                        </p:attrNameLst>
                                      </p:cBhvr>
                                      <p:by>
                                        <p:hsl h="0" s="12549" l="25098"/>
                                      </p:by>
                                    </p:animClr>
                                    <p:animClr clrSpc="hsl" dir="cw">
                                      <p:cBhvr>
                                        <p:cTn id="28" dur="10" fill="hold"/>
                                        <p:tgtEl>
                                          <p:spTgt spid="2">
                                            <p:txEl>
                                              <p:pRg st="3" end="3"/>
                                            </p:txEl>
                                          </p:spTgt>
                                        </p:tgtEl>
                                        <p:attrNameLst>
                                          <p:attrName>stroke.color</p:attrName>
                                        </p:attrNameLst>
                                      </p:cBhvr>
                                      <p:by>
                                        <p:hsl h="0" s="12549" l="25098"/>
                                      </p:by>
                                    </p:animClr>
                                    <p:set>
                                      <p:cBhvr>
                                        <p:cTn id="29" dur="10" fill="hold"/>
                                        <p:tgtEl>
                                          <p:spTgt spid="2">
                                            <p:txEl>
                                              <p:pRg st="3" end="3"/>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457200" indent="-457200">
              <a:buFont typeface="Arial" panose="020B0604020202020204" pitchFamily="34" charset="0"/>
              <a:buChar char="•"/>
            </a:pPr>
            <a:r>
              <a:rPr lang="de-DE" sz="2000" dirty="0"/>
              <a:t>DeTr pretrained weights versus scratch training.</a:t>
            </a:r>
          </a:p>
          <a:p>
            <a:pPr marL="457200" indent="-457200">
              <a:buFont typeface="Arial" panose="020B0604020202020204" pitchFamily="34" charset="0"/>
              <a:buChar char="•"/>
            </a:pPr>
            <a:endParaRPr lang="de-DE" sz="2000" dirty="0"/>
          </a:p>
          <a:p>
            <a:pPr marL="457200" indent="-457200">
              <a:buFont typeface="+mj-lt"/>
              <a:buAutoNum type="arabicPeriod"/>
            </a:pPr>
            <a:endParaRPr lang="de-DE" sz="2000" dirty="0"/>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endParaRPr lang="de-DE" sz="2000" dirty="0"/>
          </a:p>
          <a:p>
            <a:pPr marL="457200" indent="-457200">
              <a:buFont typeface="Arial" panose="020B0604020202020204" pitchFamily="34" charset="0"/>
              <a:buChar char="•"/>
            </a:pPr>
            <a:r>
              <a:rPr lang="de-DE" sz="2000" dirty="0"/>
              <a:t>Hyper-parameter tuning </a:t>
            </a:r>
          </a:p>
          <a:p>
            <a:endParaRPr lang="de-DE" sz="2000" b="0" dirty="0"/>
          </a:p>
          <a:p>
            <a:endParaRPr lang="de-DE" sz="2000" b="0" dirty="0"/>
          </a:p>
          <a:p>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Baseline DeTr Model</a:t>
            </a:r>
          </a:p>
        </p:txBody>
      </p:sp>
      <p:pic>
        <p:nvPicPr>
          <p:cNvPr id="7" name="Picture 6">
            <a:extLst>
              <a:ext uri="{FF2B5EF4-FFF2-40B4-BE49-F238E27FC236}">
                <a16:creationId xmlns:a16="http://schemas.microsoft.com/office/drawing/2014/main" id="{601FE445-1F18-54CB-03FE-2195EBDDF7E9}"/>
              </a:ext>
            </a:extLst>
          </p:cNvPr>
          <p:cNvPicPr>
            <a:picLocks noChangeAspect="1"/>
          </p:cNvPicPr>
          <p:nvPr/>
        </p:nvPicPr>
        <p:blipFill>
          <a:blip r:embed="rId3"/>
          <a:stretch>
            <a:fillRect/>
          </a:stretch>
        </p:blipFill>
        <p:spPr>
          <a:xfrm>
            <a:off x="1228695" y="5014949"/>
            <a:ext cx="6822171" cy="1301010"/>
          </a:xfrm>
          <a:prstGeom prst="rect">
            <a:avLst/>
          </a:prstGeom>
        </p:spPr>
      </p:pic>
      <p:pic>
        <p:nvPicPr>
          <p:cNvPr id="6" name="Picture 5">
            <a:extLst>
              <a:ext uri="{FF2B5EF4-FFF2-40B4-BE49-F238E27FC236}">
                <a16:creationId xmlns:a16="http://schemas.microsoft.com/office/drawing/2014/main" id="{F2C027B7-4907-17DE-13A4-7B0A05EF30EB}"/>
              </a:ext>
            </a:extLst>
          </p:cNvPr>
          <p:cNvPicPr>
            <a:picLocks noChangeAspect="1"/>
          </p:cNvPicPr>
          <p:nvPr/>
        </p:nvPicPr>
        <p:blipFill>
          <a:blip r:embed="rId4"/>
          <a:stretch>
            <a:fillRect/>
          </a:stretch>
        </p:blipFill>
        <p:spPr>
          <a:xfrm>
            <a:off x="1786906" y="2700585"/>
            <a:ext cx="4826170" cy="1569758"/>
          </a:xfrm>
          <a:prstGeom prst="rect">
            <a:avLst/>
          </a:prstGeom>
        </p:spPr>
      </p:pic>
      <p:sp>
        <p:nvSpPr>
          <p:cNvPr id="11" name="TextBox 10">
            <a:extLst>
              <a:ext uri="{FF2B5EF4-FFF2-40B4-BE49-F238E27FC236}">
                <a16:creationId xmlns:a16="http://schemas.microsoft.com/office/drawing/2014/main" id="{5B15A17F-E961-F203-8B92-951D1857431E}"/>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8" name="Slide Number Placeholder 5">
            <a:extLst>
              <a:ext uri="{FF2B5EF4-FFF2-40B4-BE49-F238E27FC236}">
                <a16:creationId xmlns:a16="http://schemas.microsoft.com/office/drawing/2014/main" id="{B3BE05DC-8758-346C-72A5-CBB56C927720}"/>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22</a:t>
            </a:fld>
            <a:r>
              <a:rPr lang="de-DE" sz="2000" dirty="0"/>
              <a:t> / 36</a:t>
            </a:r>
          </a:p>
        </p:txBody>
      </p:sp>
      <p:sp>
        <p:nvSpPr>
          <p:cNvPr id="9" name="Rectangle 8">
            <a:extLst>
              <a:ext uri="{FF2B5EF4-FFF2-40B4-BE49-F238E27FC236}">
                <a16:creationId xmlns:a16="http://schemas.microsoft.com/office/drawing/2014/main" id="{9F004D78-C8C2-A8FE-A21C-0F5841D0175C}"/>
              </a:ext>
            </a:extLst>
          </p:cNvPr>
          <p:cNvSpPr/>
          <p:nvPr/>
        </p:nvSpPr>
        <p:spPr>
          <a:xfrm>
            <a:off x="1786906" y="3224066"/>
            <a:ext cx="4826170" cy="20493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2" name="Rectangle 11">
            <a:extLst>
              <a:ext uri="{FF2B5EF4-FFF2-40B4-BE49-F238E27FC236}">
                <a16:creationId xmlns:a16="http://schemas.microsoft.com/office/drawing/2014/main" id="{A7ACF653-A367-A91C-626E-A26DE2128CB2}"/>
              </a:ext>
            </a:extLst>
          </p:cNvPr>
          <p:cNvSpPr/>
          <p:nvPr/>
        </p:nvSpPr>
        <p:spPr>
          <a:xfrm>
            <a:off x="1781656" y="3471056"/>
            <a:ext cx="4826170" cy="6384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4" name="Rectangle 13">
            <a:extLst>
              <a:ext uri="{FF2B5EF4-FFF2-40B4-BE49-F238E27FC236}">
                <a16:creationId xmlns:a16="http://schemas.microsoft.com/office/drawing/2014/main" id="{3F5BF190-D129-0212-C210-6F51F8DABF1F}"/>
              </a:ext>
            </a:extLst>
          </p:cNvPr>
          <p:cNvSpPr/>
          <p:nvPr/>
        </p:nvSpPr>
        <p:spPr>
          <a:xfrm>
            <a:off x="1314834" y="5330282"/>
            <a:ext cx="6145330" cy="4479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5" name="Rectangle 14">
            <a:extLst>
              <a:ext uri="{FF2B5EF4-FFF2-40B4-BE49-F238E27FC236}">
                <a16:creationId xmlns:a16="http://schemas.microsoft.com/office/drawing/2014/main" id="{69DA2575-1DE5-4102-5F75-EA6876739EA6}"/>
              </a:ext>
            </a:extLst>
          </p:cNvPr>
          <p:cNvSpPr/>
          <p:nvPr/>
        </p:nvSpPr>
        <p:spPr>
          <a:xfrm>
            <a:off x="1314834" y="5542157"/>
            <a:ext cx="6145330" cy="6866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Tree>
    <p:extLst>
      <p:ext uri="{BB962C8B-B14F-4D97-AF65-F5344CB8AC3E}">
        <p14:creationId xmlns:p14="http://schemas.microsoft.com/office/powerpoint/2010/main" val="37563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
                                        <p:tgtEl>
                                          <p:spTgt spid="9"/>
                                        </p:tgtEl>
                                      </p:cBhvr>
                                    </p:animEffect>
                                    <p:set>
                                      <p:cBhvr>
                                        <p:cTn id="18" dur="1" fill="hold">
                                          <p:stCondLst>
                                            <p:cond delay="9"/>
                                          </p:stCondLst>
                                        </p:cTn>
                                        <p:tgtEl>
                                          <p:spTgt spid="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10"/>
                                        <p:tgtEl>
                                          <p:spTgt spid="2">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
                                        <p:tgtEl>
                                          <p:spTgt spid="7"/>
                                        </p:tgtEl>
                                      </p:cBhvr>
                                    </p:animEffect>
                                  </p:childTnLst>
                                </p:cTn>
                              </p:par>
                              <p:par>
                                <p:cTn id="30" presetID="10" presetClass="exit" presetSubtype="0" fill="hold" grpId="1" nodeType="withEffect">
                                  <p:stCondLst>
                                    <p:cond delay="0"/>
                                  </p:stCondLst>
                                  <p:childTnLst>
                                    <p:animEffect transition="out" filter="fade">
                                      <p:cBhvr>
                                        <p:cTn id="31" dur="10"/>
                                        <p:tgtEl>
                                          <p:spTgt spid="12"/>
                                        </p:tgtEl>
                                      </p:cBhvr>
                                    </p:animEffect>
                                    <p:set>
                                      <p:cBhvr>
                                        <p:cTn id="32" dur="1" fill="hold">
                                          <p:stCondLst>
                                            <p:cond delay="9"/>
                                          </p:stCondLst>
                                        </p:cTn>
                                        <p:tgtEl>
                                          <p:spTgt spid="12"/>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10"/>
                                        <p:tgtEl>
                                          <p:spTgt spid="14"/>
                                        </p:tgtEl>
                                      </p:cBhvr>
                                    </p:animEffect>
                                    <p:set>
                                      <p:cBhvr>
                                        <p:cTn id="40" dur="1" fill="hold">
                                          <p:stCondLst>
                                            <p:cond delay="9"/>
                                          </p:stCondLst>
                                        </p:cTn>
                                        <p:tgtEl>
                                          <p:spTgt spid="14"/>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2" grpId="1" animBg="1"/>
      <p:bldP spid="14" grpId="0" animBg="1"/>
      <p:bldP spid="14" grpId="1"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endParaRPr lang="de-DE" sz="1000" b="0" dirty="0"/>
          </a:p>
          <a:p>
            <a:endParaRPr lang="de-DE" sz="1000" b="0" dirty="0"/>
          </a:p>
          <a:p>
            <a:endParaRPr lang="de-DE" sz="1000" b="0" dirty="0"/>
          </a:p>
          <a:p>
            <a:pPr marL="285750" indent="-285750">
              <a:buFont typeface="Arial" panose="020B0604020202020204" pitchFamily="34" charset="0"/>
              <a:buChar char="•"/>
            </a:pPr>
            <a:endParaRPr lang="de-DE" sz="1600" b="0" dirty="0"/>
          </a:p>
          <a:p>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10" name="Picture 9" descr="Diagram&#10;&#10;Description automatically generated">
            <a:extLst>
              <a:ext uri="{FF2B5EF4-FFF2-40B4-BE49-F238E27FC236}">
                <a16:creationId xmlns:a16="http://schemas.microsoft.com/office/drawing/2014/main" id="{B4B273C1-DD00-DDC3-1094-82173E5C990F}"/>
              </a:ext>
            </a:extLst>
          </p:cNvPr>
          <p:cNvPicPr>
            <a:picLocks noChangeAspect="1"/>
          </p:cNvPicPr>
          <p:nvPr/>
        </p:nvPicPr>
        <p:blipFill>
          <a:blip r:embed="rId3"/>
          <a:stretch>
            <a:fillRect/>
          </a:stretch>
        </p:blipFill>
        <p:spPr>
          <a:xfrm>
            <a:off x="814504" y="3118779"/>
            <a:ext cx="7149040" cy="2424182"/>
          </a:xfrm>
          <a:prstGeom prst="rect">
            <a:avLst/>
          </a:prstGeom>
        </p:spPr>
      </p:pic>
      <p:sp>
        <p:nvSpPr>
          <p:cNvPr id="4" name="Rectangle 3">
            <a:extLst>
              <a:ext uri="{FF2B5EF4-FFF2-40B4-BE49-F238E27FC236}">
                <a16:creationId xmlns:a16="http://schemas.microsoft.com/office/drawing/2014/main" id="{A193F378-06CF-1894-EFDF-19AE6374C8E7}"/>
              </a:ext>
            </a:extLst>
          </p:cNvPr>
          <p:cNvSpPr/>
          <p:nvPr/>
        </p:nvSpPr>
        <p:spPr>
          <a:xfrm>
            <a:off x="1660250" y="4301519"/>
            <a:ext cx="766764" cy="304753"/>
          </a:xfrm>
          <a:prstGeom prst="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 name="Rectangle 4">
            <a:extLst>
              <a:ext uri="{FF2B5EF4-FFF2-40B4-BE49-F238E27FC236}">
                <a16:creationId xmlns:a16="http://schemas.microsoft.com/office/drawing/2014/main" id="{DEF83913-4C61-7A41-AF08-D89373E2ADFF}"/>
              </a:ext>
            </a:extLst>
          </p:cNvPr>
          <p:cNvSpPr/>
          <p:nvPr/>
        </p:nvSpPr>
        <p:spPr>
          <a:xfrm>
            <a:off x="1958789" y="3492984"/>
            <a:ext cx="430517" cy="247113"/>
          </a:xfrm>
          <a:prstGeom prst="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94E8E9C8-7658-9400-668E-0B6BD05600EE}"/>
              </a:ext>
            </a:extLst>
          </p:cNvPr>
          <p:cNvSpPr/>
          <p:nvPr/>
        </p:nvSpPr>
        <p:spPr>
          <a:xfrm>
            <a:off x="1952987" y="5118748"/>
            <a:ext cx="417465" cy="247113"/>
          </a:xfrm>
          <a:prstGeom prst="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5" name="Rectangle 14">
            <a:extLst>
              <a:ext uri="{FF2B5EF4-FFF2-40B4-BE49-F238E27FC236}">
                <a16:creationId xmlns:a16="http://schemas.microsoft.com/office/drawing/2014/main" id="{9BCA9B75-B1D6-E164-884D-FEEE5115E823}"/>
              </a:ext>
            </a:extLst>
          </p:cNvPr>
          <p:cNvSpPr/>
          <p:nvPr/>
        </p:nvSpPr>
        <p:spPr>
          <a:xfrm>
            <a:off x="2887712" y="4349724"/>
            <a:ext cx="185427" cy="203423"/>
          </a:xfrm>
          <a:prstGeom prst="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20" name="Picture 19">
            <a:extLst>
              <a:ext uri="{FF2B5EF4-FFF2-40B4-BE49-F238E27FC236}">
                <a16:creationId xmlns:a16="http://schemas.microsoft.com/office/drawing/2014/main" id="{869B05E3-65A7-DBA3-4687-F1AA3E4D44E6}"/>
              </a:ext>
            </a:extLst>
          </p:cNvPr>
          <p:cNvPicPr>
            <a:picLocks noChangeAspect="1"/>
          </p:cNvPicPr>
          <p:nvPr/>
        </p:nvPicPr>
        <p:blipFill>
          <a:blip r:embed="rId4"/>
          <a:stretch>
            <a:fillRect/>
          </a:stretch>
        </p:blipFill>
        <p:spPr>
          <a:xfrm>
            <a:off x="814505" y="2264411"/>
            <a:ext cx="7078532" cy="624189"/>
          </a:xfrm>
          <a:prstGeom prst="rect">
            <a:avLst/>
          </a:prstGeom>
        </p:spPr>
      </p:pic>
      <p:sp>
        <p:nvSpPr>
          <p:cNvPr id="25" name="TextBox 24">
            <a:extLst>
              <a:ext uri="{FF2B5EF4-FFF2-40B4-BE49-F238E27FC236}">
                <a16:creationId xmlns:a16="http://schemas.microsoft.com/office/drawing/2014/main" id="{3FFDB086-2263-D6BD-45C1-D819A86C5D71}"/>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F7ACDFC2-98D4-A477-D63B-AF98F60B9F5D}"/>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23</a:t>
            </a:fld>
            <a:r>
              <a:rPr lang="de-DE" sz="2000" dirty="0"/>
              <a:t> / 36</a:t>
            </a:r>
          </a:p>
        </p:txBody>
      </p:sp>
    </p:spTree>
    <p:extLst>
      <p:ext uri="{BB962C8B-B14F-4D97-AF65-F5344CB8AC3E}">
        <p14:creationId xmlns:p14="http://schemas.microsoft.com/office/powerpoint/2010/main" val="289774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10"/>
                                        <p:tgtEl>
                                          <p:spTgt spid="4"/>
                                        </p:tgtEl>
                                      </p:cBhvr>
                                    </p:animEffect>
                                    <p:set>
                                      <p:cBhvr>
                                        <p:cTn id="22" dur="1" fill="hold">
                                          <p:stCondLst>
                                            <p:cond delay="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10"/>
                                        <p:tgtEl>
                                          <p:spTgt spid="14"/>
                                        </p:tgtEl>
                                      </p:cBhvr>
                                    </p:animEffect>
                                    <p:set>
                                      <p:cBhvr>
                                        <p:cTn id="35" dur="1" fill="hold">
                                          <p:stCondLst>
                                            <p:cond delay="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10"/>
                                        <p:tgtEl>
                                          <p:spTgt spid="5"/>
                                        </p:tgtEl>
                                      </p:cBhvr>
                                    </p:animEffect>
                                    <p:set>
                                      <p:cBhvr>
                                        <p:cTn id="38" dur="1" fill="hold">
                                          <p:stCondLst>
                                            <p:cond delay="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10"/>
                                        <p:tgtEl>
                                          <p:spTgt spid="15"/>
                                        </p:tgtEl>
                                      </p:cBhvr>
                                    </p:animEffect>
                                    <p:set>
                                      <p:cBhvr>
                                        <p:cTn id="48" dur="1" fill="hold">
                                          <p:stCondLst>
                                            <p:cond delay="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4" grpId="0" animBg="1"/>
      <p:bldP spid="14" grpId="1" animBg="1"/>
      <p:bldP spid="15" grpId="0" animBg="1"/>
      <p:bldP spid="1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285750" indent="-285750">
              <a:buFont typeface="Arial" panose="020B0604020202020204" pitchFamily="34" charset="0"/>
              <a:buChar char="•"/>
            </a:pPr>
            <a:r>
              <a:rPr lang="de-DE" sz="2000" dirty="0"/>
              <a:t>Pretrained weights for RGB and BEV Image Encoder (Row 1).</a:t>
            </a:r>
          </a:p>
          <a:p>
            <a:pPr marL="285750" indent="-285750">
              <a:buFont typeface="Arial" panose="020B0604020202020204" pitchFamily="34" charset="0"/>
              <a:buChar char="•"/>
            </a:pPr>
            <a:r>
              <a:rPr lang="de-DE" sz="2000" dirty="0"/>
              <a:t>TransFuser Backbone hyper parameter tuning (Row 2).</a:t>
            </a:r>
          </a:p>
          <a:p>
            <a:pPr marL="285750" indent="-285750">
              <a:buFont typeface="Arial" panose="020B0604020202020204" pitchFamily="34" charset="0"/>
              <a:buChar char="•"/>
            </a:pPr>
            <a:r>
              <a:rPr lang="de-DE" sz="2000" dirty="0"/>
              <a:t>TransFuser RGB and BEV image Encoder (Row 3).</a:t>
            </a:r>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endParaRPr lang="de-DE" sz="1000" b="0" dirty="0"/>
          </a:p>
          <a:p>
            <a:endParaRPr lang="de-DE" sz="1000" b="0" dirty="0"/>
          </a:p>
          <a:p>
            <a:endParaRPr lang="de-DE" sz="1000" b="0" dirty="0"/>
          </a:p>
          <a:p>
            <a:pPr marL="285750" indent="-285750">
              <a:buFont typeface="Arial" panose="020B0604020202020204" pitchFamily="34" charset="0"/>
              <a:buChar char="•"/>
            </a:pPr>
            <a:endParaRPr lang="de-DE" sz="1600" b="0" dirty="0"/>
          </a:p>
          <a:p>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6" name="Picture 5">
            <a:extLst>
              <a:ext uri="{FF2B5EF4-FFF2-40B4-BE49-F238E27FC236}">
                <a16:creationId xmlns:a16="http://schemas.microsoft.com/office/drawing/2014/main" id="{ABA399C4-47E3-B520-2657-39D8DB45ED34}"/>
              </a:ext>
            </a:extLst>
          </p:cNvPr>
          <p:cNvPicPr>
            <a:picLocks noChangeAspect="1"/>
          </p:cNvPicPr>
          <p:nvPr/>
        </p:nvPicPr>
        <p:blipFill>
          <a:blip r:embed="rId3"/>
          <a:stretch>
            <a:fillRect/>
          </a:stretch>
        </p:blipFill>
        <p:spPr>
          <a:xfrm>
            <a:off x="959389" y="3672347"/>
            <a:ext cx="7065994" cy="2699551"/>
          </a:xfrm>
          <a:prstGeom prst="rect">
            <a:avLst/>
          </a:prstGeom>
        </p:spPr>
      </p:pic>
      <p:sp>
        <p:nvSpPr>
          <p:cNvPr id="12" name="Rectangle 11">
            <a:extLst>
              <a:ext uri="{FF2B5EF4-FFF2-40B4-BE49-F238E27FC236}">
                <a16:creationId xmlns:a16="http://schemas.microsoft.com/office/drawing/2014/main" id="{FC09BA40-3898-1151-D301-6E82DACAAABF}"/>
              </a:ext>
            </a:extLst>
          </p:cNvPr>
          <p:cNvSpPr/>
          <p:nvPr/>
        </p:nvSpPr>
        <p:spPr>
          <a:xfrm>
            <a:off x="1006524" y="4210974"/>
            <a:ext cx="6934688" cy="1977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3" name="Rectangle 12">
            <a:extLst>
              <a:ext uri="{FF2B5EF4-FFF2-40B4-BE49-F238E27FC236}">
                <a16:creationId xmlns:a16="http://schemas.microsoft.com/office/drawing/2014/main" id="{60DEE446-E632-4491-374A-100A41543760}"/>
              </a:ext>
            </a:extLst>
          </p:cNvPr>
          <p:cNvSpPr/>
          <p:nvPr/>
        </p:nvSpPr>
        <p:spPr>
          <a:xfrm>
            <a:off x="1003577" y="4430868"/>
            <a:ext cx="6934688" cy="1977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8" name="Rectangle 17">
            <a:extLst>
              <a:ext uri="{FF2B5EF4-FFF2-40B4-BE49-F238E27FC236}">
                <a16:creationId xmlns:a16="http://schemas.microsoft.com/office/drawing/2014/main" id="{23503B86-EA62-CB78-BB68-38ABEDF2D552}"/>
              </a:ext>
            </a:extLst>
          </p:cNvPr>
          <p:cNvSpPr/>
          <p:nvPr/>
        </p:nvSpPr>
        <p:spPr>
          <a:xfrm>
            <a:off x="990902" y="4670218"/>
            <a:ext cx="6934688" cy="1977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21" name="Rectangle 20">
            <a:extLst>
              <a:ext uri="{FF2B5EF4-FFF2-40B4-BE49-F238E27FC236}">
                <a16:creationId xmlns:a16="http://schemas.microsoft.com/office/drawing/2014/main" id="{D0FCE4E9-B694-CF5D-3B93-A337131EB8E1}"/>
              </a:ext>
            </a:extLst>
          </p:cNvPr>
          <p:cNvSpPr/>
          <p:nvPr/>
        </p:nvSpPr>
        <p:spPr>
          <a:xfrm>
            <a:off x="975296" y="4919297"/>
            <a:ext cx="6934688" cy="1342708"/>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DE"/>
          </a:p>
        </p:txBody>
      </p:sp>
      <p:sp>
        <p:nvSpPr>
          <p:cNvPr id="19" name="TextBox 18">
            <a:extLst>
              <a:ext uri="{FF2B5EF4-FFF2-40B4-BE49-F238E27FC236}">
                <a16:creationId xmlns:a16="http://schemas.microsoft.com/office/drawing/2014/main" id="{319DC25D-AC26-121C-CAC9-AD4053E71698}"/>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1" name="Slide Number Placeholder 5">
            <a:extLst>
              <a:ext uri="{FF2B5EF4-FFF2-40B4-BE49-F238E27FC236}">
                <a16:creationId xmlns:a16="http://schemas.microsoft.com/office/drawing/2014/main" id="{367B8592-B5FA-9FC8-BBCB-F51B5C9EC273}"/>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24</a:t>
            </a:fld>
            <a:r>
              <a:rPr lang="de-DE" sz="2000" dirty="0"/>
              <a:t> / 36</a:t>
            </a:r>
          </a:p>
        </p:txBody>
      </p:sp>
    </p:spTree>
    <p:extLst>
      <p:ext uri="{BB962C8B-B14F-4D97-AF65-F5344CB8AC3E}">
        <p14:creationId xmlns:p14="http://schemas.microsoft.com/office/powerpoint/2010/main" val="311067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
                                        <p:tgtEl>
                                          <p:spTgt spid="12"/>
                                        </p:tgtEl>
                                      </p:cBhvr>
                                    </p:animEffect>
                                    <p:set>
                                      <p:cBhvr>
                                        <p:cTn id="18" dur="1" fill="hold">
                                          <p:stCondLst>
                                            <p:cond delay="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
                                        <p:tgtEl>
                                          <p:spTgt spid="2">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10"/>
                                        <p:tgtEl>
                                          <p:spTgt spid="13"/>
                                        </p:tgtEl>
                                      </p:cBhvr>
                                    </p:animEffect>
                                    <p:set>
                                      <p:cBhvr>
                                        <p:cTn id="29" dur="1" fill="hold">
                                          <p:stCondLst>
                                            <p:cond delay="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10"/>
                                        <p:tgtEl>
                                          <p:spTgt spid="2">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285750" indent="-285750">
              <a:buFont typeface="Arial" panose="020B0604020202020204" pitchFamily="34" charset="0"/>
              <a:buChar char="•"/>
            </a:pPr>
            <a:r>
              <a:rPr lang="de-DE" sz="2000" dirty="0"/>
              <a:t>Weight Initialisation techniques (no significant improvement).</a:t>
            </a:r>
          </a:p>
          <a:p>
            <a:pPr marL="285750" indent="-285750">
              <a:buFont typeface="Arial" panose="020B0604020202020204" pitchFamily="34" charset="0"/>
              <a:buChar char="•"/>
            </a:pPr>
            <a:r>
              <a:rPr lang="de-DE" sz="2000" dirty="0"/>
              <a:t>TransFuserDeTr Model optimisation (Row 4 and 5).</a:t>
            </a:r>
          </a:p>
          <a:p>
            <a:pPr marL="285750" indent="-285750">
              <a:buFont typeface="Arial" panose="020B0604020202020204" pitchFamily="34" charset="0"/>
              <a:buChar char="•"/>
            </a:pPr>
            <a:r>
              <a:rPr lang="de-DE" sz="2000" dirty="0"/>
              <a:t>Data Augmentation (Row 6, also reduced generalisation gap).</a:t>
            </a:r>
            <a:endParaRPr lang="de-DE" sz="10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endParaRPr lang="de-DE" sz="1000" b="0" dirty="0"/>
          </a:p>
          <a:p>
            <a:endParaRPr lang="de-DE" sz="1000" b="0" dirty="0"/>
          </a:p>
          <a:p>
            <a:endParaRPr lang="de-DE" sz="1000" b="0" dirty="0"/>
          </a:p>
          <a:p>
            <a:pPr marL="285750" indent="-285750">
              <a:buFont typeface="Arial" panose="020B0604020202020204" pitchFamily="34" charset="0"/>
              <a:buChar char="•"/>
            </a:pPr>
            <a:endParaRPr lang="de-DE" sz="1600" b="0" dirty="0"/>
          </a:p>
          <a:p>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6" name="Picture 5">
            <a:extLst>
              <a:ext uri="{FF2B5EF4-FFF2-40B4-BE49-F238E27FC236}">
                <a16:creationId xmlns:a16="http://schemas.microsoft.com/office/drawing/2014/main" id="{ABA399C4-47E3-B520-2657-39D8DB45ED34}"/>
              </a:ext>
            </a:extLst>
          </p:cNvPr>
          <p:cNvPicPr>
            <a:picLocks noChangeAspect="1"/>
          </p:cNvPicPr>
          <p:nvPr/>
        </p:nvPicPr>
        <p:blipFill>
          <a:blip r:embed="rId3"/>
          <a:stretch>
            <a:fillRect/>
          </a:stretch>
        </p:blipFill>
        <p:spPr>
          <a:xfrm>
            <a:off x="959389" y="3672347"/>
            <a:ext cx="7065994" cy="2699551"/>
          </a:xfrm>
          <a:prstGeom prst="rect">
            <a:avLst/>
          </a:prstGeom>
        </p:spPr>
      </p:pic>
      <p:sp>
        <p:nvSpPr>
          <p:cNvPr id="12" name="Rectangle 11">
            <a:extLst>
              <a:ext uri="{FF2B5EF4-FFF2-40B4-BE49-F238E27FC236}">
                <a16:creationId xmlns:a16="http://schemas.microsoft.com/office/drawing/2014/main" id="{FC09BA40-3898-1151-D301-6E82DACAAABF}"/>
              </a:ext>
            </a:extLst>
          </p:cNvPr>
          <p:cNvSpPr/>
          <p:nvPr/>
        </p:nvSpPr>
        <p:spPr>
          <a:xfrm>
            <a:off x="1006524" y="4889706"/>
            <a:ext cx="6934688" cy="4461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3" name="Rectangle 12">
            <a:extLst>
              <a:ext uri="{FF2B5EF4-FFF2-40B4-BE49-F238E27FC236}">
                <a16:creationId xmlns:a16="http://schemas.microsoft.com/office/drawing/2014/main" id="{60DEE446-E632-4491-374A-100A41543760}"/>
              </a:ext>
            </a:extLst>
          </p:cNvPr>
          <p:cNvSpPr/>
          <p:nvPr/>
        </p:nvSpPr>
        <p:spPr>
          <a:xfrm>
            <a:off x="1003577" y="5364122"/>
            <a:ext cx="6934688" cy="1977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21" name="Rectangle 20">
            <a:extLst>
              <a:ext uri="{FF2B5EF4-FFF2-40B4-BE49-F238E27FC236}">
                <a16:creationId xmlns:a16="http://schemas.microsoft.com/office/drawing/2014/main" id="{D0FCE4E9-B694-CF5D-3B93-A337131EB8E1}"/>
              </a:ext>
            </a:extLst>
          </p:cNvPr>
          <p:cNvSpPr/>
          <p:nvPr/>
        </p:nvSpPr>
        <p:spPr>
          <a:xfrm>
            <a:off x="994150" y="5607650"/>
            <a:ext cx="6934688" cy="644927"/>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DE"/>
          </a:p>
        </p:txBody>
      </p:sp>
      <p:sp>
        <p:nvSpPr>
          <p:cNvPr id="16" name="TextBox 15">
            <a:extLst>
              <a:ext uri="{FF2B5EF4-FFF2-40B4-BE49-F238E27FC236}">
                <a16:creationId xmlns:a16="http://schemas.microsoft.com/office/drawing/2014/main" id="{7B1B1391-9304-F6B9-F929-A14539A24312}"/>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5FF6B20F-5487-D946-0D6F-D82D3B9B195C}"/>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25</a:t>
            </a:fld>
            <a:r>
              <a:rPr lang="de-DE" sz="2000" dirty="0"/>
              <a:t> / 36</a:t>
            </a:r>
          </a:p>
        </p:txBody>
      </p:sp>
    </p:spTree>
    <p:extLst>
      <p:ext uri="{BB962C8B-B14F-4D97-AF65-F5344CB8AC3E}">
        <p14:creationId xmlns:p14="http://schemas.microsoft.com/office/powerpoint/2010/main" val="285783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10"/>
                                        <p:tgtEl>
                                          <p:spTgt spid="12"/>
                                        </p:tgtEl>
                                      </p:cBhvr>
                                    </p:animEffect>
                                    <p:set>
                                      <p:cBhvr>
                                        <p:cTn id="23" dur="1" fill="hold">
                                          <p:stCondLst>
                                            <p:cond delay="9"/>
                                          </p:stCondLst>
                                        </p:cTn>
                                        <p:tgtEl>
                                          <p:spTgt spid="1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10"/>
                                        <p:tgtEl>
                                          <p:spTgt spid="2">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285750" indent="-285750">
              <a:buFont typeface="Arial" panose="020B0604020202020204" pitchFamily="34" charset="0"/>
              <a:buChar char="•"/>
            </a:pPr>
            <a:r>
              <a:rPr lang="de-DE" sz="2000" dirty="0"/>
              <a:t>Feature fusion technique &amp; different parameter groupings (Row 7, 8, 9).</a:t>
            </a:r>
          </a:p>
          <a:p>
            <a:pPr marL="285750" indent="-285750">
              <a:buFont typeface="Arial" panose="020B0604020202020204" pitchFamily="34" charset="0"/>
              <a:buChar char="•"/>
            </a:pPr>
            <a:r>
              <a:rPr lang="de-DE" sz="2000" dirty="0"/>
              <a:t>Miscellaneous Experiments: different image resolution, LR Scheduler, lr, normalize BEV, position encoding etc (no improvement).</a:t>
            </a:r>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pPr marL="285750" indent="-285750">
              <a:buFont typeface="Arial" panose="020B0604020202020204" pitchFamily="34" charset="0"/>
              <a:buChar char="•"/>
            </a:pPr>
            <a:endParaRPr lang="de-DE" sz="1600" b="0" dirty="0"/>
          </a:p>
          <a:p>
            <a:endParaRPr lang="de-DE" sz="1000" b="0" dirty="0"/>
          </a:p>
          <a:p>
            <a:endParaRPr lang="de-DE" sz="1000" b="0" dirty="0"/>
          </a:p>
          <a:p>
            <a:endParaRPr lang="de-DE" sz="1000" b="0" dirty="0"/>
          </a:p>
          <a:p>
            <a:pPr marL="285750" indent="-285750">
              <a:buFont typeface="Arial" panose="020B0604020202020204" pitchFamily="34" charset="0"/>
              <a:buChar char="•"/>
            </a:pPr>
            <a:endParaRPr lang="de-DE" sz="1600" b="0" dirty="0"/>
          </a:p>
          <a:p>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6" name="Picture 5">
            <a:extLst>
              <a:ext uri="{FF2B5EF4-FFF2-40B4-BE49-F238E27FC236}">
                <a16:creationId xmlns:a16="http://schemas.microsoft.com/office/drawing/2014/main" id="{ABA399C4-47E3-B520-2657-39D8DB45ED34}"/>
              </a:ext>
            </a:extLst>
          </p:cNvPr>
          <p:cNvPicPr>
            <a:picLocks noChangeAspect="1"/>
          </p:cNvPicPr>
          <p:nvPr/>
        </p:nvPicPr>
        <p:blipFill>
          <a:blip r:embed="rId3"/>
          <a:stretch>
            <a:fillRect/>
          </a:stretch>
        </p:blipFill>
        <p:spPr>
          <a:xfrm>
            <a:off x="959389" y="3672347"/>
            <a:ext cx="7065994" cy="2699551"/>
          </a:xfrm>
          <a:prstGeom prst="rect">
            <a:avLst/>
          </a:prstGeom>
        </p:spPr>
      </p:pic>
      <p:sp>
        <p:nvSpPr>
          <p:cNvPr id="12" name="Rectangle 11">
            <a:extLst>
              <a:ext uri="{FF2B5EF4-FFF2-40B4-BE49-F238E27FC236}">
                <a16:creationId xmlns:a16="http://schemas.microsoft.com/office/drawing/2014/main" id="{FC09BA40-3898-1151-D301-6E82DACAAABF}"/>
              </a:ext>
            </a:extLst>
          </p:cNvPr>
          <p:cNvSpPr/>
          <p:nvPr/>
        </p:nvSpPr>
        <p:spPr>
          <a:xfrm>
            <a:off x="1006524" y="5590095"/>
            <a:ext cx="6934688" cy="66930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1" name="TextBox 10">
            <a:extLst>
              <a:ext uri="{FF2B5EF4-FFF2-40B4-BE49-F238E27FC236}">
                <a16:creationId xmlns:a16="http://schemas.microsoft.com/office/drawing/2014/main" id="{5D5CAEEC-6A3C-DC30-5D2E-6343EBAEAEB4}"/>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8" name="Slide Number Placeholder 5">
            <a:extLst>
              <a:ext uri="{FF2B5EF4-FFF2-40B4-BE49-F238E27FC236}">
                <a16:creationId xmlns:a16="http://schemas.microsoft.com/office/drawing/2014/main" id="{C770FA92-2122-2C7A-6B6B-8F86EFB46373}"/>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26</a:t>
            </a:fld>
            <a:r>
              <a:rPr lang="de-DE" sz="2000" dirty="0"/>
              <a:t> / 36</a:t>
            </a:r>
          </a:p>
        </p:txBody>
      </p:sp>
    </p:spTree>
    <p:extLst>
      <p:ext uri="{BB962C8B-B14F-4D97-AF65-F5344CB8AC3E}">
        <p14:creationId xmlns:p14="http://schemas.microsoft.com/office/powerpoint/2010/main" val="42503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10"/>
                                        <p:tgtEl>
                                          <p:spTgt spid="12"/>
                                        </p:tgtEl>
                                      </p:cBhvr>
                                    </p:animEffect>
                                    <p:set>
                                      <p:cBhvr>
                                        <p:cTn id="18" dur="1" fill="hold">
                                          <p:stCondLst>
                                            <p:cond delay="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789224"/>
          </a:xfrm>
        </p:spPr>
        <p:txBody>
          <a:bodyPr>
            <a:noAutofit/>
          </a:bodyPr>
          <a:lstStyle/>
          <a:p>
            <a:r>
              <a:rPr lang="de-DE" sz="2000" dirty="0"/>
              <a:t>Model evaluation for split 1, 2 and 3.</a:t>
            </a:r>
          </a:p>
          <a:p>
            <a:endParaRPr lang="de-DE" sz="2000" b="0" dirty="0"/>
          </a:p>
          <a:p>
            <a:endParaRPr lang="de-DE" sz="2000" b="0" dirty="0"/>
          </a:p>
          <a:p>
            <a:endParaRPr lang="de-DE" sz="2000" b="0" dirty="0"/>
          </a:p>
          <a:p>
            <a:endParaRPr lang="de-DE" sz="2000" b="0" dirty="0"/>
          </a:p>
          <a:p>
            <a:endParaRPr lang="de-DE" sz="2000" b="0" dirty="0"/>
          </a:p>
          <a:p>
            <a:endParaRPr lang="de-DE" sz="2000" b="0" dirty="0"/>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More training data in split 3 than 2: Less overfitting.</a:t>
            </a:r>
          </a:p>
          <a:p>
            <a:pPr marL="285750" indent="-285750">
              <a:buFont typeface="Arial" panose="020B0604020202020204" pitchFamily="34" charset="0"/>
              <a:buChar char="•"/>
            </a:pPr>
            <a:r>
              <a:rPr lang="de-DE" sz="2000" dirty="0"/>
              <a:t>Car enough training data: AP</a:t>
            </a:r>
            <a:r>
              <a:rPr lang="de-DE" sz="2000" baseline="-25000" dirty="0"/>
              <a:t>70</a:t>
            </a:r>
            <a:r>
              <a:rPr lang="de-DE" sz="2000" dirty="0"/>
              <a:t> is not affected much among three splits.</a:t>
            </a:r>
          </a:p>
          <a:p>
            <a:pPr marL="285750" indent="-285750">
              <a:buFont typeface="Arial" panose="020B0604020202020204" pitchFamily="34" charset="0"/>
              <a:buChar char="•"/>
            </a:pPr>
            <a:r>
              <a:rPr lang="de-DE" sz="2000" dirty="0"/>
              <a:t>Ped &amp; Cyc less training data: least AP</a:t>
            </a:r>
            <a:r>
              <a:rPr lang="de-DE" sz="2000" baseline="-25000" dirty="0"/>
              <a:t>70</a:t>
            </a:r>
            <a:r>
              <a:rPr lang="de-DE" sz="2000" dirty="0"/>
              <a:t> &amp; varies between split 2 and 3. </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 Different Splits</a:t>
            </a:r>
          </a:p>
        </p:txBody>
      </p:sp>
      <p:pic>
        <p:nvPicPr>
          <p:cNvPr id="9" name="Picture 8">
            <a:extLst>
              <a:ext uri="{FF2B5EF4-FFF2-40B4-BE49-F238E27FC236}">
                <a16:creationId xmlns:a16="http://schemas.microsoft.com/office/drawing/2014/main" id="{D39EF809-B80D-41A7-2E74-820DC3B0D3E7}"/>
              </a:ext>
            </a:extLst>
          </p:cNvPr>
          <p:cNvPicPr>
            <a:picLocks noChangeAspect="1"/>
          </p:cNvPicPr>
          <p:nvPr/>
        </p:nvPicPr>
        <p:blipFill>
          <a:blip r:embed="rId3"/>
          <a:stretch>
            <a:fillRect/>
          </a:stretch>
        </p:blipFill>
        <p:spPr>
          <a:xfrm>
            <a:off x="2394323" y="2152994"/>
            <a:ext cx="4306942" cy="1277883"/>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782BD288-91A1-74C8-CADE-B368D3EC67FD}"/>
              </a:ext>
            </a:extLst>
          </p:cNvPr>
          <p:cNvPicPr>
            <a:picLocks noChangeAspect="1"/>
          </p:cNvPicPr>
          <p:nvPr/>
        </p:nvPicPr>
        <p:blipFill>
          <a:blip r:embed="rId4"/>
          <a:stretch>
            <a:fillRect/>
          </a:stretch>
        </p:blipFill>
        <p:spPr>
          <a:xfrm>
            <a:off x="668332" y="3537541"/>
            <a:ext cx="2374057" cy="1885533"/>
          </a:xfrm>
          <a:prstGeom prst="rect">
            <a:avLst/>
          </a:prstGeom>
        </p:spPr>
      </p:pic>
      <p:pic>
        <p:nvPicPr>
          <p:cNvPr id="15" name="Picture 14" descr="Chart, histogram&#10;&#10;Description automatically generated">
            <a:extLst>
              <a:ext uri="{FF2B5EF4-FFF2-40B4-BE49-F238E27FC236}">
                <a16:creationId xmlns:a16="http://schemas.microsoft.com/office/drawing/2014/main" id="{A6E9FF97-DF35-26C0-9735-CCC48D8FB6F8}"/>
              </a:ext>
            </a:extLst>
          </p:cNvPr>
          <p:cNvPicPr>
            <a:picLocks noChangeAspect="1"/>
          </p:cNvPicPr>
          <p:nvPr/>
        </p:nvPicPr>
        <p:blipFill>
          <a:blip r:embed="rId5"/>
          <a:stretch>
            <a:fillRect/>
          </a:stretch>
        </p:blipFill>
        <p:spPr>
          <a:xfrm>
            <a:off x="3269809" y="3539725"/>
            <a:ext cx="2325185" cy="1855920"/>
          </a:xfrm>
          <a:prstGeom prst="rect">
            <a:avLst/>
          </a:prstGeom>
        </p:spPr>
      </p:pic>
      <p:pic>
        <p:nvPicPr>
          <p:cNvPr id="19" name="Picture 18" descr="Chart&#10;&#10;Description automatically generated">
            <a:extLst>
              <a:ext uri="{FF2B5EF4-FFF2-40B4-BE49-F238E27FC236}">
                <a16:creationId xmlns:a16="http://schemas.microsoft.com/office/drawing/2014/main" id="{A786F07E-3FA1-C887-BAA3-C942B9024F54}"/>
              </a:ext>
            </a:extLst>
          </p:cNvPr>
          <p:cNvPicPr>
            <a:picLocks noChangeAspect="1"/>
          </p:cNvPicPr>
          <p:nvPr/>
        </p:nvPicPr>
        <p:blipFill>
          <a:blip r:embed="rId6"/>
          <a:stretch>
            <a:fillRect/>
          </a:stretch>
        </p:blipFill>
        <p:spPr>
          <a:xfrm>
            <a:off x="5814094" y="3536060"/>
            <a:ext cx="2374058" cy="1881248"/>
          </a:xfrm>
          <a:prstGeom prst="rect">
            <a:avLst/>
          </a:prstGeom>
        </p:spPr>
      </p:pic>
      <p:sp>
        <p:nvSpPr>
          <p:cNvPr id="4" name="Rectangle 3">
            <a:extLst>
              <a:ext uri="{FF2B5EF4-FFF2-40B4-BE49-F238E27FC236}">
                <a16:creationId xmlns:a16="http://schemas.microsoft.com/office/drawing/2014/main" id="{DAED23BB-9D30-FE00-ADEE-59D0D51A8280}"/>
              </a:ext>
            </a:extLst>
          </p:cNvPr>
          <p:cNvSpPr/>
          <p:nvPr/>
        </p:nvSpPr>
        <p:spPr>
          <a:xfrm>
            <a:off x="4170038" y="2152994"/>
            <a:ext cx="647061" cy="127788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0" name="Rectangle 9">
            <a:extLst>
              <a:ext uri="{FF2B5EF4-FFF2-40B4-BE49-F238E27FC236}">
                <a16:creationId xmlns:a16="http://schemas.microsoft.com/office/drawing/2014/main" id="{F5E96FEA-7AEC-F055-2B20-8A2FFA756700}"/>
              </a:ext>
            </a:extLst>
          </p:cNvPr>
          <p:cNvSpPr/>
          <p:nvPr/>
        </p:nvSpPr>
        <p:spPr>
          <a:xfrm>
            <a:off x="5132961" y="2152994"/>
            <a:ext cx="1521169" cy="127600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4" name="TextBox 13">
            <a:extLst>
              <a:ext uri="{FF2B5EF4-FFF2-40B4-BE49-F238E27FC236}">
                <a16:creationId xmlns:a16="http://schemas.microsoft.com/office/drawing/2014/main" id="{9F04A4C3-0E64-0A9B-B214-C169579964A6}"/>
              </a:ext>
            </a:extLst>
          </p:cNvPr>
          <p:cNvSpPr txBox="1"/>
          <p:nvPr/>
        </p:nvSpPr>
        <p:spPr>
          <a:xfrm>
            <a:off x="1570" y="6547919"/>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C35ED866-0A3E-3819-80F8-17B54ED3B38D}"/>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27</a:t>
            </a:fld>
            <a:r>
              <a:rPr lang="de-DE" sz="2000" dirty="0"/>
              <a:t> / 36</a:t>
            </a:r>
          </a:p>
        </p:txBody>
      </p:sp>
    </p:spTree>
    <p:extLst>
      <p:ext uri="{BB962C8B-B14F-4D97-AF65-F5344CB8AC3E}">
        <p14:creationId xmlns:p14="http://schemas.microsoft.com/office/powerpoint/2010/main" val="19086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10"/>
                                        <p:tgtEl>
                                          <p:spTgt spid="2">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
                                        <p:tgtEl>
                                          <p:spTgt spid="4"/>
                                        </p:tgtEl>
                                      </p:cBhvr>
                                    </p:animEffect>
                                    <p:set>
                                      <p:cBhvr>
                                        <p:cTn id="15" dur="1" fill="hold">
                                          <p:stCondLst>
                                            <p:cond delay="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animEffect transition="in" filter="fade">
                                      <p:cBhvr>
                                        <p:cTn id="21" dur="1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789224"/>
          </a:xfrm>
        </p:spPr>
        <p:txBody>
          <a:bodyPr>
            <a:normAutofit/>
          </a:bodyPr>
          <a:lstStyle/>
          <a:p>
            <a:r>
              <a:rPr lang="de-DE" sz="2000" dirty="0"/>
              <a:t>TransFuserDeTr model evaluation on NuScenes dataset using Kitti evaluator.</a:t>
            </a:r>
          </a:p>
          <a:p>
            <a:endParaRPr lang="de-DE" sz="1700" dirty="0"/>
          </a:p>
          <a:p>
            <a:endParaRPr lang="de-DE" sz="1600" b="0" dirty="0"/>
          </a:p>
          <a:p>
            <a:endParaRPr lang="de-DE" sz="2000" dirty="0"/>
          </a:p>
          <a:p>
            <a:r>
              <a:rPr lang="de-DE" sz="2000" dirty="0"/>
              <a:t>Kitti (split 3) versus NuScenes Classification Loss.</a:t>
            </a:r>
          </a:p>
          <a:p>
            <a:endParaRPr lang="de-DE" sz="160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Transfer Learning using NuScenes</a:t>
            </a:r>
          </a:p>
        </p:txBody>
      </p:sp>
      <p:pic>
        <p:nvPicPr>
          <p:cNvPr id="5" name="Picture 4">
            <a:extLst>
              <a:ext uri="{FF2B5EF4-FFF2-40B4-BE49-F238E27FC236}">
                <a16:creationId xmlns:a16="http://schemas.microsoft.com/office/drawing/2014/main" id="{619CB5AC-7D94-21B7-F1B6-CAC7F132A225}"/>
              </a:ext>
            </a:extLst>
          </p:cNvPr>
          <p:cNvPicPr>
            <a:picLocks noChangeAspect="1"/>
          </p:cNvPicPr>
          <p:nvPr/>
        </p:nvPicPr>
        <p:blipFill>
          <a:blip r:embed="rId3"/>
          <a:stretch>
            <a:fillRect/>
          </a:stretch>
        </p:blipFill>
        <p:spPr>
          <a:xfrm>
            <a:off x="1276518" y="2571508"/>
            <a:ext cx="6538297" cy="1020103"/>
          </a:xfrm>
          <a:prstGeom prst="rect">
            <a:avLst/>
          </a:prstGeom>
        </p:spPr>
      </p:pic>
      <p:pic>
        <p:nvPicPr>
          <p:cNvPr id="7" name="Picture 6" descr="Chart&#10;&#10;Description automatically generated">
            <a:extLst>
              <a:ext uri="{FF2B5EF4-FFF2-40B4-BE49-F238E27FC236}">
                <a16:creationId xmlns:a16="http://schemas.microsoft.com/office/drawing/2014/main" id="{D3AAEF1B-D494-0665-31E6-0D1BE27E1012}"/>
              </a:ext>
            </a:extLst>
          </p:cNvPr>
          <p:cNvPicPr>
            <a:picLocks noChangeAspect="1"/>
          </p:cNvPicPr>
          <p:nvPr/>
        </p:nvPicPr>
        <p:blipFill>
          <a:blip r:embed="rId4"/>
          <a:stretch>
            <a:fillRect/>
          </a:stretch>
        </p:blipFill>
        <p:spPr>
          <a:xfrm>
            <a:off x="1528838" y="4254723"/>
            <a:ext cx="2683561" cy="2055286"/>
          </a:xfrm>
          <a:prstGeom prst="rect">
            <a:avLst/>
          </a:prstGeom>
        </p:spPr>
      </p:pic>
      <p:pic>
        <p:nvPicPr>
          <p:cNvPr id="11" name="Picture 10" descr="Chart&#10;&#10;Description automatically generated">
            <a:extLst>
              <a:ext uri="{FF2B5EF4-FFF2-40B4-BE49-F238E27FC236}">
                <a16:creationId xmlns:a16="http://schemas.microsoft.com/office/drawing/2014/main" id="{D9566D00-0D9E-E580-BA55-17BB1DFEECBD}"/>
              </a:ext>
            </a:extLst>
          </p:cNvPr>
          <p:cNvPicPr>
            <a:picLocks noChangeAspect="1"/>
          </p:cNvPicPr>
          <p:nvPr/>
        </p:nvPicPr>
        <p:blipFill>
          <a:blip r:embed="rId5"/>
          <a:stretch>
            <a:fillRect/>
          </a:stretch>
        </p:blipFill>
        <p:spPr>
          <a:xfrm>
            <a:off x="4545755" y="4254828"/>
            <a:ext cx="2689797" cy="2055181"/>
          </a:xfrm>
          <a:prstGeom prst="rect">
            <a:avLst/>
          </a:prstGeom>
        </p:spPr>
      </p:pic>
      <p:sp>
        <p:nvSpPr>
          <p:cNvPr id="4" name="Rectangle 3">
            <a:extLst>
              <a:ext uri="{FF2B5EF4-FFF2-40B4-BE49-F238E27FC236}">
                <a16:creationId xmlns:a16="http://schemas.microsoft.com/office/drawing/2014/main" id="{D20D7042-1FCD-4B00-F8AC-B850C41C34F8}"/>
              </a:ext>
            </a:extLst>
          </p:cNvPr>
          <p:cNvSpPr/>
          <p:nvPr/>
        </p:nvSpPr>
        <p:spPr>
          <a:xfrm>
            <a:off x="1374114" y="2863917"/>
            <a:ext cx="6346439" cy="4244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9" name="Rectangle 8">
            <a:extLst>
              <a:ext uri="{FF2B5EF4-FFF2-40B4-BE49-F238E27FC236}">
                <a16:creationId xmlns:a16="http://schemas.microsoft.com/office/drawing/2014/main" id="{4FF899BA-EC5C-8274-B9F0-53E83111512C}"/>
              </a:ext>
            </a:extLst>
          </p:cNvPr>
          <p:cNvSpPr/>
          <p:nvPr/>
        </p:nvSpPr>
        <p:spPr>
          <a:xfrm>
            <a:off x="1374114" y="3305356"/>
            <a:ext cx="6346439" cy="2036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0" name="Rectangle 9">
            <a:extLst>
              <a:ext uri="{FF2B5EF4-FFF2-40B4-BE49-F238E27FC236}">
                <a16:creationId xmlns:a16="http://schemas.microsoft.com/office/drawing/2014/main" id="{DDFB4D17-6CF8-FDC8-110F-B3B8DD3C2F80}"/>
              </a:ext>
            </a:extLst>
          </p:cNvPr>
          <p:cNvSpPr/>
          <p:nvPr/>
        </p:nvSpPr>
        <p:spPr>
          <a:xfrm>
            <a:off x="1385943" y="2877960"/>
            <a:ext cx="6342556" cy="20366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5" name="TextBox 14">
            <a:extLst>
              <a:ext uri="{FF2B5EF4-FFF2-40B4-BE49-F238E27FC236}">
                <a16:creationId xmlns:a16="http://schemas.microsoft.com/office/drawing/2014/main" id="{E0559F48-CC70-ED91-EDE4-3704BDD23C34}"/>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BB35F110-8005-442A-CE97-F6E5E46CB4D4}"/>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28</a:t>
            </a:fld>
            <a:r>
              <a:rPr lang="de-DE" sz="2000" dirty="0"/>
              <a:t> / 36</a:t>
            </a:r>
          </a:p>
        </p:txBody>
      </p:sp>
    </p:spTree>
    <p:extLst>
      <p:ext uri="{BB962C8B-B14F-4D97-AF65-F5344CB8AC3E}">
        <p14:creationId xmlns:p14="http://schemas.microsoft.com/office/powerpoint/2010/main" val="204532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
                                        <p:tgtEl>
                                          <p:spTgt spid="4"/>
                                        </p:tgtEl>
                                      </p:cBhvr>
                                    </p:animEffect>
                                    <p:set>
                                      <p:cBhvr>
                                        <p:cTn id="12" dur="1" fill="hold">
                                          <p:stCondLst>
                                            <p:cond delay="9"/>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10"/>
                                        <p:tgtEl>
                                          <p:spTgt spid="9"/>
                                        </p:tgtEl>
                                      </p:cBhvr>
                                    </p:animEffect>
                                    <p:set>
                                      <p:cBhvr>
                                        <p:cTn id="23" dur="1" fill="hold">
                                          <p:stCondLst>
                                            <p:cond delay="9"/>
                                          </p:stCondLst>
                                        </p:cTn>
                                        <p:tgtEl>
                                          <p:spTgt spid="9"/>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10"/>
                                        <p:tgtEl>
                                          <p:spTgt spid="10"/>
                                        </p:tgtEl>
                                      </p:cBhvr>
                                    </p:animEffect>
                                    <p:set>
                                      <p:cBhvr>
                                        <p:cTn id="26" dur="1" fill="hold">
                                          <p:stCondLst>
                                            <p:cond delay="9"/>
                                          </p:stCondLst>
                                        </p:cTn>
                                        <p:tgtEl>
                                          <p:spTgt spid="10"/>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41890113-1B6A-B192-2799-86F50E1BDD5E}"/>
              </a:ext>
            </a:extLst>
          </p:cNvPr>
          <p:cNvPicPr>
            <a:picLocks noChangeAspect="1"/>
          </p:cNvPicPr>
          <p:nvPr/>
        </p:nvPicPr>
        <p:blipFill>
          <a:blip r:embed="rId3"/>
          <a:stretch>
            <a:fillRect/>
          </a:stretch>
        </p:blipFill>
        <p:spPr>
          <a:xfrm>
            <a:off x="893158" y="2185029"/>
            <a:ext cx="7053635" cy="2304128"/>
          </a:xfrm>
          <a:prstGeom prst="rect">
            <a:avLst/>
          </a:prstGeom>
        </p:spPr>
      </p:pic>
      <p:sp>
        <p:nvSpPr>
          <p:cNvPr id="2" name="Untertitel 1"/>
          <p:cNvSpPr>
            <a:spLocks noGrp="1"/>
          </p:cNvSpPr>
          <p:nvPr>
            <p:ph type="subTitle" idx="1"/>
          </p:nvPr>
        </p:nvSpPr>
        <p:spPr>
          <a:xfrm>
            <a:off x="602342" y="1786674"/>
            <a:ext cx="8084457" cy="4789224"/>
          </a:xfrm>
        </p:spPr>
        <p:txBody>
          <a:bodyPr>
            <a:normAutofit fontScale="92500" lnSpcReduction="20000"/>
          </a:bodyPr>
          <a:lstStyle/>
          <a:p>
            <a:r>
              <a:rPr lang="de-DE" sz="2200" dirty="0"/>
              <a:t>Comparison between TransFuserDeTr model and SOTA on Kitti dataset.</a:t>
            </a:r>
          </a:p>
          <a:p>
            <a:endParaRPr lang="de-DE" sz="1700" dirty="0"/>
          </a:p>
          <a:p>
            <a:endParaRPr lang="de-DE" sz="1600" b="0" dirty="0"/>
          </a:p>
          <a:p>
            <a:endParaRPr lang="de-DE" sz="1600" dirty="0"/>
          </a:p>
          <a:p>
            <a:endParaRPr lang="de-DE" sz="1600" dirty="0"/>
          </a:p>
          <a:p>
            <a:endParaRPr lang="de-DE" sz="1600" b="0" dirty="0"/>
          </a:p>
          <a:p>
            <a:pPr algn="l"/>
            <a:endParaRPr lang="en-US" sz="2000" i="0" u="none" strike="noStrike" baseline="0" dirty="0"/>
          </a:p>
          <a:p>
            <a:pPr algn="l"/>
            <a:endParaRPr lang="en-US" sz="2200" i="0" u="none" strike="noStrike" baseline="0" dirty="0"/>
          </a:p>
          <a:p>
            <a:pPr algn="l"/>
            <a:r>
              <a:rPr lang="en-US" sz="2200" i="0" u="none" strike="noStrike" baseline="0" dirty="0"/>
              <a:t>For Pedestrian: </a:t>
            </a:r>
            <a:r>
              <a:rPr lang="en-US" sz="2200" i="0" u="none" strike="noStrike" baseline="0" dirty="0" err="1"/>
              <a:t>TransFuserDeTr</a:t>
            </a:r>
            <a:r>
              <a:rPr lang="en-US" sz="2200" i="0" u="none" strike="noStrike" baseline="0" dirty="0"/>
              <a:t> outperforms all SOTA (except </a:t>
            </a:r>
            <a:r>
              <a:rPr lang="en-US" sz="2200" i="0" u="none" strike="noStrike" baseline="0" dirty="0" err="1"/>
              <a:t>DeTr</a:t>
            </a:r>
            <a:r>
              <a:rPr lang="en-US" sz="2200" i="0" u="none" strike="noStrike" baseline="0" dirty="0"/>
              <a:t>).</a:t>
            </a:r>
          </a:p>
          <a:p>
            <a:r>
              <a:rPr lang="en-US" sz="2200" i="0" u="none" strike="noStrike" baseline="0" dirty="0"/>
              <a:t>For Car: </a:t>
            </a:r>
            <a:r>
              <a:rPr lang="en-US" sz="2200" i="0" u="none" strike="noStrike" baseline="0" dirty="0" err="1"/>
              <a:t>TransFuserDeTr</a:t>
            </a:r>
            <a:r>
              <a:rPr lang="en-US" sz="2200" i="0" u="none" strike="noStrike" baseline="0" dirty="0"/>
              <a:t> </a:t>
            </a:r>
            <a:r>
              <a:rPr lang="en-US" sz="2200" dirty="0"/>
              <a:t>outperforms </a:t>
            </a:r>
            <a:r>
              <a:rPr lang="en-US" sz="2200" i="0" u="none" strike="noStrike" baseline="0" dirty="0" err="1"/>
              <a:t>DeTr</a:t>
            </a:r>
            <a:r>
              <a:rPr lang="en-US" sz="2200" i="0" u="none" strike="noStrike" baseline="0" dirty="0"/>
              <a:t>.</a:t>
            </a:r>
          </a:p>
          <a:p>
            <a:r>
              <a:rPr lang="en-US" sz="2200" i="0" u="none" strike="noStrike" baseline="0" dirty="0"/>
              <a:t>For Cyclist: </a:t>
            </a:r>
            <a:r>
              <a:rPr lang="en-US" sz="2200" i="0" u="none" strike="noStrike" baseline="0" dirty="0" err="1"/>
              <a:t>TransFuserDeTr</a:t>
            </a:r>
            <a:r>
              <a:rPr lang="en-US" sz="2200" i="0" u="none" strike="noStrike" baseline="0" dirty="0"/>
              <a:t> </a:t>
            </a:r>
            <a:r>
              <a:rPr lang="en-US" sz="2200" dirty="0"/>
              <a:t>outperforms </a:t>
            </a:r>
            <a:r>
              <a:rPr lang="en-US" sz="2200" i="0" u="none" strike="noStrike" baseline="0" dirty="0"/>
              <a:t>AVOD and AVOD-FPN.</a:t>
            </a:r>
          </a:p>
          <a:p>
            <a:pPr algn="l"/>
            <a:r>
              <a:rPr lang="de-DE" sz="2200" dirty="0"/>
              <a:t>Pretraining </a:t>
            </a:r>
            <a:r>
              <a:rPr lang="en-US" sz="2200" i="0" u="none" strike="noStrike" baseline="0" dirty="0" err="1"/>
              <a:t>TransFuserDeTr</a:t>
            </a:r>
            <a:r>
              <a:rPr lang="en-US" sz="2200" i="0" u="none" strike="noStrike" baseline="0" dirty="0"/>
              <a:t> on </a:t>
            </a:r>
            <a:r>
              <a:rPr lang="en-US" sz="2200" i="0" u="none" strike="noStrike" baseline="0" dirty="0" err="1"/>
              <a:t>NuScenes</a:t>
            </a:r>
            <a:r>
              <a:rPr lang="en-US" sz="2200" dirty="0"/>
              <a:t>, </a:t>
            </a:r>
            <a:r>
              <a:rPr lang="en-US" sz="2200" i="0" u="none" strike="noStrike" baseline="0" dirty="0"/>
              <a:t>improved AP</a:t>
            </a:r>
            <a:r>
              <a:rPr lang="en-US" sz="2200" i="0" u="none" strike="noStrike" baseline="-25000" dirty="0"/>
              <a:t>70</a:t>
            </a:r>
            <a:r>
              <a:rPr lang="en-US" sz="2200" i="0" u="none" strike="noStrike" baseline="0" dirty="0"/>
              <a:t> for Pedestrian and Cyclist classes.</a:t>
            </a:r>
            <a:endParaRPr lang="de-DE" sz="22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SOTA Comparison</a:t>
            </a:r>
          </a:p>
        </p:txBody>
      </p:sp>
      <p:sp>
        <p:nvSpPr>
          <p:cNvPr id="12" name="TextBox 11">
            <a:extLst>
              <a:ext uri="{FF2B5EF4-FFF2-40B4-BE49-F238E27FC236}">
                <a16:creationId xmlns:a16="http://schemas.microsoft.com/office/drawing/2014/main" id="{472768F4-0DAF-42E1-6CF6-3A85B17D63D2}"/>
              </a:ext>
            </a:extLst>
          </p:cNvPr>
          <p:cNvSpPr txBox="1"/>
          <p:nvPr/>
        </p:nvSpPr>
        <p:spPr>
          <a:xfrm>
            <a:off x="2102391" y="3417743"/>
            <a:ext cx="457176" cy="292388"/>
          </a:xfrm>
          <a:prstGeom prst="rect">
            <a:avLst/>
          </a:prstGeom>
          <a:noFill/>
        </p:spPr>
        <p:txBody>
          <a:bodyPr wrap="none" rtlCol="0">
            <a:spAutoFit/>
          </a:bodyPr>
          <a:lstStyle/>
          <a:p>
            <a:r>
              <a:rPr lang="en-US" sz="1300"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[11]</a:t>
            </a:r>
            <a:endParaRPr lang="en-DE" sz="1300" dirty="0">
              <a:solidFill>
                <a:schemeClr val="tx1">
                  <a:lumMod val="95000"/>
                  <a:lumOff val="5000"/>
                </a:schemeClr>
              </a:solidFill>
            </a:endParaRPr>
          </a:p>
        </p:txBody>
      </p:sp>
      <p:sp>
        <p:nvSpPr>
          <p:cNvPr id="13" name="TextBox 12">
            <a:extLst>
              <a:ext uri="{FF2B5EF4-FFF2-40B4-BE49-F238E27FC236}">
                <a16:creationId xmlns:a16="http://schemas.microsoft.com/office/drawing/2014/main" id="{4BDB9648-F62D-657D-8CEC-4569D0722453}"/>
              </a:ext>
            </a:extLst>
          </p:cNvPr>
          <p:cNvSpPr txBox="1"/>
          <p:nvPr/>
        </p:nvSpPr>
        <p:spPr>
          <a:xfrm>
            <a:off x="2240279" y="3173686"/>
            <a:ext cx="457176"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[10]</a:t>
            </a:r>
            <a:endParaRPr lang="en-DE" sz="1300" dirty="0">
              <a:solidFill>
                <a:schemeClr val="tx1">
                  <a:lumMod val="95000"/>
                  <a:lumOff val="5000"/>
                </a:schemeClr>
              </a:solidFill>
            </a:endParaRPr>
          </a:p>
        </p:txBody>
      </p:sp>
      <p:sp>
        <p:nvSpPr>
          <p:cNvPr id="14" name="TextBox 13">
            <a:extLst>
              <a:ext uri="{FF2B5EF4-FFF2-40B4-BE49-F238E27FC236}">
                <a16:creationId xmlns:a16="http://schemas.microsoft.com/office/drawing/2014/main" id="{28C22785-1D10-CE87-8E31-2A894DD68FDE}"/>
              </a:ext>
            </a:extLst>
          </p:cNvPr>
          <p:cNvSpPr txBox="1"/>
          <p:nvPr/>
        </p:nvSpPr>
        <p:spPr>
          <a:xfrm>
            <a:off x="1701667" y="2929627"/>
            <a:ext cx="372218"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[9]</a:t>
            </a:r>
            <a:endParaRPr lang="en-DE" sz="1300" dirty="0">
              <a:solidFill>
                <a:schemeClr val="tx1">
                  <a:lumMod val="95000"/>
                  <a:lumOff val="5000"/>
                </a:schemeClr>
              </a:solidFill>
            </a:endParaRPr>
          </a:p>
        </p:txBody>
      </p:sp>
      <p:sp>
        <p:nvSpPr>
          <p:cNvPr id="15" name="TextBox 14">
            <a:extLst>
              <a:ext uri="{FF2B5EF4-FFF2-40B4-BE49-F238E27FC236}">
                <a16:creationId xmlns:a16="http://schemas.microsoft.com/office/drawing/2014/main" id="{C8F86931-AD2F-593E-B5BD-D63B3E05D268}"/>
              </a:ext>
            </a:extLst>
          </p:cNvPr>
          <p:cNvSpPr txBox="1"/>
          <p:nvPr/>
        </p:nvSpPr>
        <p:spPr>
          <a:xfrm>
            <a:off x="2104985" y="2685578"/>
            <a:ext cx="372218"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[8]</a:t>
            </a:r>
            <a:endParaRPr lang="en-DE" sz="1300" dirty="0">
              <a:solidFill>
                <a:schemeClr val="tx1">
                  <a:lumMod val="95000"/>
                  <a:lumOff val="5000"/>
                </a:schemeClr>
              </a:solidFill>
            </a:endParaRPr>
          </a:p>
        </p:txBody>
      </p:sp>
      <p:sp>
        <p:nvSpPr>
          <p:cNvPr id="16" name="TextBox 15">
            <a:extLst>
              <a:ext uri="{FF2B5EF4-FFF2-40B4-BE49-F238E27FC236}">
                <a16:creationId xmlns:a16="http://schemas.microsoft.com/office/drawing/2014/main" id="{CE588D1B-16D0-17A7-E52B-4A08A44DE7ED}"/>
              </a:ext>
            </a:extLst>
          </p:cNvPr>
          <p:cNvSpPr txBox="1"/>
          <p:nvPr/>
        </p:nvSpPr>
        <p:spPr>
          <a:xfrm>
            <a:off x="1622020" y="2454373"/>
            <a:ext cx="372218" cy="292388"/>
          </a:xfrm>
          <a:prstGeom prst="rect">
            <a:avLst/>
          </a:prstGeom>
          <a:noFill/>
        </p:spPr>
        <p:txBody>
          <a:bodyPr wrap="none" rtlCol="0">
            <a:spAutoFit/>
          </a:bodyPr>
          <a:lstStyle/>
          <a:p>
            <a:r>
              <a:rPr lang="en-US" sz="1300"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[8]</a:t>
            </a:r>
            <a:endParaRPr lang="en-DE" sz="1300" dirty="0">
              <a:solidFill>
                <a:schemeClr val="tx1">
                  <a:lumMod val="95000"/>
                  <a:lumOff val="5000"/>
                </a:schemeClr>
              </a:solidFill>
            </a:endParaRPr>
          </a:p>
        </p:txBody>
      </p:sp>
      <p:sp>
        <p:nvSpPr>
          <p:cNvPr id="4" name="Rectangle 3">
            <a:extLst>
              <a:ext uri="{FF2B5EF4-FFF2-40B4-BE49-F238E27FC236}">
                <a16:creationId xmlns:a16="http://schemas.microsoft.com/office/drawing/2014/main" id="{15D8D130-9104-DDE7-AD99-EEB51F3A6A51}"/>
              </a:ext>
            </a:extLst>
          </p:cNvPr>
          <p:cNvSpPr/>
          <p:nvPr/>
        </p:nvSpPr>
        <p:spPr>
          <a:xfrm>
            <a:off x="5581586" y="2202403"/>
            <a:ext cx="1038078" cy="228675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7" name="Rectangle 16">
            <a:extLst>
              <a:ext uri="{FF2B5EF4-FFF2-40B4-BE49-F238E27FC236}">
                <a16:creationId xmlns:a16="http://schemas.microsoft.com/office/drawing/2014/main" id="{2263D38E-0E83-5209-6997-7FF2921B5E57}"/>
              </a:ext>
            </a:extLst>
          </p:cNvPr>
          <p:cNvSpPr/>
          <p:nvPr/>
        </p:nvSpPr>
        <p:spPr>
          <a:xfrm>
            <a:off x="4198240" y="3653569"/>
            <a:ext cx="912096" cy="8355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8" name="Rectangle 17">
            <a:extLst>
              <a:ext uri="{FF2B5EF4-FFF2-40B4-BE49-F238E27FC236}">
                <a16:creationId xmlns:a16="http://schemas.microsoft.com/office/drawing/2014/main" id="{01003E2A-7A24-2254-5392-59E8D81381C3}"/>
              </a:ext>
            </a:extLst>
          </p:cNvPr>
          <p:cNvSpPr/>
          <p:nvPr/>
        </p:nvSpPr>
        <p:spPr>
          <a:xfrm>
            <a:off x="6813669" y="2203882"/>
            <a:ext cx="1038077" cy="228527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9" name="Rectangle 18">
            <a:extLst>
              <a:ext uri="{FF2B5EF4-FFF2-40B4-BE49-F238E27FC236}">
                <a16:creationId xmlns:a16="http://schemas.microsoft.com/office/drawing/2014/main" id="{9AE9ED80-5E30-5C92-993B-437323A539C1}"/>
              </a:ext>
            </a:extLst>
          </p:cNvPr>
          <p:cNvSpPr/>
          <p:nvPr/>
        </p:nvSpPr>
        <p:spPr>
          <a:xfrm>
            <a:off x="5515595" y="3893272"/>
            <a:ext cx="2049915" cy="59588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21" name="TextBox 20">
            <a:extLst>
              <a:ext uri="{FF2B5EF4-FFF2-40B4-BE49-F238E27FC236}">
                <a16:creationId xmlns:a16="http://schemas.microsoft.com/office/drawing/2014/main" id="{F9CF0B0B-31BD-C4D7-939E-E44669754405}"/>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20" name="Slide Number Placeholder 5">
            <a:extLst>
              <a:ext uri="{FF2B5EF4-FFF2-40B4-BE49-F238E27FC236}">
                <a16:creationId xmlns:a16="http://schemas.microsoft.com/office/drawing/2014/main" id="{CDA4CE55-A93A-33BF-C42F-4BA24CE375C7}"/>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29</a:t>
            </a:fld>
            <a:r>
              <a:rPr lang="de-DE" sz="2000" dirty="0"/>
              <a:t> / 36</a:t>
            </a:r>
          </a:p>
        </p:txBody>
      </p:sp>
    </p:spTree>
    <p:extLst>
      <p:ext uri="{BB962C8B-B14F-4D97-AF65-F5344CB8AC3E}">
        <p14:creationId xmlns:p14="http://schemas.microsoft.com/office/powerpoint/2010/main" val="19573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8" end="8"/>
                                            </p:txEl>
                                          </p:spTgt>
                                        </p:tgtEl>
                                        <p:attrNameLst>
                                          <p:attrName>style.visibility</p:attrName>
                                        </p:attrNameLst>
                                      </p:cBhvr>
                                      <p:to>
                                        <p:strVal val="visible"/>
                                      </p:to>
                                    </p:set>
                                    <p:animEffect transition="in" filter="fade">
                                      <p:cBhvr>
                                        <p:cTn id="10" dur="10"/>
                                        <p:tgtEl>
                                          <p:spTgt spid="2">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10"/>
                                        <p:tgtEl>
                                          <p:spTgt spid="4"/>
                                        </p:tgtEl>
                                      </p:cBhvr>
                                    </p:animEffect>
                                    <p:set>
                                      <p:cBhvr>
                                        <p:cTn id="15" dur="1" fill="hold">
                                          <p:stCondLst>
                                            <p:cond delay="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animEffect transition="in" filter="fade">
                                      <p:cBhvr>
                                        <p:cTn id="21" dur="10"/>
                                        <p:tgtEl>
                                          <p:spTgt spid="2">
                                            <p:txEl>
                                              <p:pRg st="9" end="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10"/>
                                        <p:tgtEl>
                                          <p:spTgt spid="17"/>
                                        </p:tgtEl>
                                      </p:cBhvr>
                                    </p:animEffect>
                                    <p:set>
                                      <p:cBhvr>
                                        <p:cTn id="26" dur="1" fill="hold">
                                          <p:stCondLst>
                                            <p:cond delay="9"/>
                                          </p:stCondLst>
                                        </p:cTn>
                                        <p:tgtEl>
                                          <p:spTgt spid="17"/>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10"/>
                                        <p:tgtEl>
                                          <p:spTgt spid="2">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10"/>
                                        <p:tgtEl>
                                          <p:spTgt spid="18"/>
                                        </p:tgtEl>
                                      </p:cBhvr>
                                    </p:animEffect>
                                    <p:set>
                                      <p:cBhvr>
                                        <p:cTn id="37" dur="1" fill="hold">
                                          <p:stCondLst>
                                            <p:cond delay="9"/>
                                          </p:stCondLst>
                                        </p:cTn>
                                        <p:tgtEl>
                                          <p:spTgt spid="1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fade">
                                      <p:cBhvr>
                                        <p:cTn id="40" dur="10"/>
                                        <p:tgtEl>
                                          <p:spTgt spid="2">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7" grpId="0" animBg="1"/>
      <p:bldP spid="17" grpId="1" animBg="1"/>
      <p:bldP spid="18" grpId="0" animBg="1"/>
      <p:bldP spid="18" grpId="1"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87FAB4-0F55-50B8-22BF-CF5BE8878A68}"/>
              </a:ext>
            </a:extLst>
          </p:cNvPr>
          <p:cNvPicPr>
            <a:picLocks noChangeAspect="1"/>
          </p:cNvPicPr>
          <p:nvPr/>
        </p:nvPicPr>
        <p:blipFill>
          <a:blip r:embed="rId3"/>
          <a:stretch>
            <a:fillRect/>
          </a:stretch>
        </p:blipFill>
        <p:spPr>
          <a:xfrm>
            <a:off x="5298331" y="2988118"/>
            <a:ext cx="3136295" cy="2659768"/>
          </a:xfrm>
          <a:prstGeom prst="rect">
            <a:avLst/>
          </a:prstGeom>
        </p:spPr>
      </p:pic>
      <p:pic>
        <p:nvPicPr>
          <p:cNvPr id="5" name="Picture 4" descr="A picture containing text, tree, outdoor, road&#10;&#10;Description automatically generated">
            <a:extLst>
              <a:ext uri="{FF2B5EF4-FFF2-40B4-BE49-F238E27FC236}">
                <a16:creationId xmlns:a16="http://schemas.microsoft.com/office/drawing/2014/main" id="{E4B7940D-43AE-0511-2375-7D1367594443}"/>
              </a:ext>
            </a:extLst>
          </p:cNvPr>
          <p:cNvPicPr>
            <a:picLocks noChangeAspect="1"/>
          </p:cNvPicPr>
          <p:nvPr/>
        </p:nvPicPr>
        <p:blipFill>
          <a:blip r:embed="rId4"/>
          <a:stretch>
            <a:fillRect/>
          </a:stretch>
        </p:blipFill>
        <p:spPr>
          <a:xfrm>
            <a:off x="2554662" y="3538452"/>
            <a:ext cx="6200309" cy="2109434"/>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C72AACA-C1C7-CE30-16C7-38C982414BBD}"/>
              </a:ext>
            </a:extLst>
          </p:cNvPr>
          <p:cNvPicPr>
            <a:picLocks noChangeAspect="1"/>
          </p:cNvPicPr>
          <p:nvPr/>
        </p:nvPicPr>
        <p:blipFill>
          <a:blip r:embed="rId5"/>
          <a:stretch>
            <a:fillRect/>
          </a:stretch>
        </p:blipFill>
        <p:spPr>
          <a:xfrm>
            <a:off x="4730945" y="3542141"/>
            <a:ext cx="4203132" cy="2101566"/>
          </a:xfrm>
          <a:prstGeom prst="rect">
            <a:avLst/>
          </a:prstGeom>
        </p:spPr>
      </p:pic>
      <p:sp>
        <p:nvSpPr>
          <p:cNvPr id="2" name="Untertitel 1"/>
          <p:cNvSpPr>
            <a:spLocks noGrp="1"/>
          </p:cNvSpPr>
          <p:nvPr>
            <p:ph type="subTitle" idx="1"/>
          </p:nvPr>
        </p:nvSpPr>
        <p:spPr>
          <a:xfrm>
            <a:off x="602342" y="1786674"/>
            <a:ext cx="8084457" cy="4604078"/>
          </a:xfrm>
        </p:spPr>
        <p:txBody>
          <a:bodyPr>
            <a:normAutofit/>
          </a:bodyPr>
          <a:lstStyle/>
          <a:p>
            <a:r>
              <a:rPr lang="de-DE" sz="2000" dirty="0"/>
              <a:t>Model: TransFuserDeTr (TransFuser</a:t>
            </a:r>
            <a:r>
              <a:rPr lang="de-DE" sz="2000" baseline="30000" dirty="0">
                <a:solidFill>
                  <a:schemeClr val="accent5">
                    <a:lumMod val="75000"/>
                  </a:schemeClr>
                </a:solidFill>
                <a:hlinkClick r:id="rId6" action="ppaction://hlinksldjump">
                  <a:extLst>
                    <a:ext uri="{A12FA001-AC4F-418D-AE19-62706E023703}">
                      <ahyp:hlinkClr xmlns:ahyp="http://schemas.microsoft.com/office/drawing/2018/hyperlinkcolor" val="tx"/>
                    </a:ext>
                  </a:extLst>
                </a:hlinkClick>
              </a:rPr>
              <a:t>1</a:t>
            </a:r>
            <a:r>
              <a:rPr lang="de-DE" sz="2000" dirty="0"/>
              <a:t> + DeTr</a:t>
            </a:r>
            <a:r>
              <a:rPr lang="de-DE" sz="2000" baseline="30000" dirty="0">
                <a:solidFill>
                  <a:schemeClr val="accent5">
                    <a:lumMod val="75000"/>
                  </a:schemeClr>
                </a:solidFill>
                <a:hlinkClick r:id="rId6" action="ppaction://hlinksldjump">
                  <a:extLst>
                    <a:ext uri="{A12FA001-AC4F-418D-AE19-62706E023703}">
                      <ahyp:hlinkClr xmlns:ahyp="http://schemas.microsoft.com/office/drawing/2018/hyperlinkcolor" val="tx"/>
                    </a:ext>
                  </a:extLst>
                </a:hlinkClick>
              </a:rPr>
              <a:t>2</a:t>
            </a:r>
            <a:r>
              <a:rPr lang="de-DE" sz="2000" dirty="0"/>
              <a:t>)</a:t>
            </a:r>
          </a:p>
          <a:p>
            <a:r>
              <a:rPr lang="de-DE" sz="2000" dirty="0"/>
              <a:t>Task: End-to-end 2D Object Detection </a:t>
            </a:r>
          </a:p>
          <a:p>
            <a:r>
              <a:rPr lang="de-DE" sz="2000" dirty="0"/>
              <a:t>Sensors: Camera and LiDAR </a:t>
            </a:r>
          </a:p>
          <a:p>
            <a:r>
              <a:rPr lang="de-DE" sz="2000" dirty="0"/>
              <a:t>Data: RGB and BEV image (no calibration)</a:t>
            </a:r>
          </a:p>
          <a:p>
            <a:r>
              <a:rPr lang="de-DE" sz="2000" dirty="0"/>
              <a:t>Dataset: Kitti</a:t>
            </a:r>
            <a:r>
              <a:rPr lang="de-DE" sz="2000" baseline="30000" dirty="0">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3</a:t>
            </a:r>
            <a:r>
              <a:rPr lang="de-DE" sz="2000" dirty="0"/>
              <a:t> </a:t>
            </a:r>
          </a:p>
          <a:p>
            <a:endParaRPr lang="de-DE" dirty="0"/>
          </a:p>
          <a:p>
            <a:endParaRPr lang="de-DE" dirty="0"/>
          </a:p>
          <a:p>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Motivation</a:t>
            </a:r>
          </a:p>
        </p:txBody>
      </p:sp>
      <p:sp>
        <p:nvSpPr>
          <p:cNvPr id="7" name="TextBox 6">
            <a:extLst>
              <a:ext uri="{FF2B5EF4-FFF2-40B4-BE49-F238E27FC236}">
                <a16:creationId xmlns:a16="http://schemas.microsoft.com/office/drawing/2014/main" id="{7646F26C-CA57-45B6-98D3-84800D4825D1}"/>
              </a:ext>
            </a:extLst>
          </p:cNvPr>
          <p:cNvSpPr txBox="1"/>
          <p:nvPr/>
        </p:nvSpPr>
        <p:spPr>
          <a:xfrm>
            <a:off x="1569" y="6463076"/>
            <a:ext cx="1403025" cy="400110"/>
          </a:xfrm>
          <a:prstGeom prst="rect">
            <a:avLst/>
          </a:prstGeom>
          <a:noFill/>
        </p:spPr>
        <p:txBody>
          <a:bodyPr wrap="square" rtlCol="0">
            <a:spAutoFit/>
          </a:bodyPr>
          <a:lstStyle/>
          <a:p>
            <a:r>
              <a:rPr lang="en-US" sz="2000" b="1" dirty="0">
                <a:solidFill>
                  <a:schemeClr val="accent6">
                    <a:lumMod val="50000"/>
                  </a:schemeClr>
                </a:solidFill>
              </a:rPr>
              <a:t>Motivation</a:t>
            </a:r>
            <a:endParaRPr lang="en-DE" sz="2000" b="1" dirty="0">
              <a:solidFill>
                <a:schemeClr val="accent6">
                  <a:lumMod val="50000"/>
                </a:schemeClr>
              </a:solidFill>
            </a:endParaRPr>
          </a:p>
        </p:txBody>
      </p:sp>
      <p:sp>
        <p:nvSpPr>
          <p:cNvPr id="9" name="TextBox 8">
            <a:extLst>
              <a:ext uri="{FF2B5EF4-FFF2-40B4-BE49-F238E27FC236}">
                <a16:creationId xmlns:a16="http://schemas.microsoft.com/office/drawing/2014/main" id="{08001FF3-150D-260F-7966-233E6436D6B6}"/>
              </a:ext>
            </a:extLst>
          </p:cNvPr>
          <p:cNvSpPr txBox="1"/>
          <p:nvPr/>
        </p:nvSpPr>
        <p:spPr>
          <a:xfrm>
            <a:off x="0" y="5634272"/>
            <a:ext cx="9142431" cy="1200329"/>
          </a:xfrm>
          <a:prstGeom prst="rect">
            <a:avLst/>
          </a:prstGeom>
          <a:noFill/>
        </p:spPr>
        <p:txBody>
          <a:bodyPr wrap="square" rtlCol="0">
            <a:spAutoFit/>
          </a:bodyPr>
          <a:lstStyle/>
          <a:p>
            <a:pPr marL="342900" indent="-342900">
              <a:buFont typeface="+mj-lt"/>
              <a:buAutoNum type="arabicPeriod"/>
            </a:pPr>
            <a:r>
              <a:rPr lang="en-US" dirty="0" err="1">
                <a:solidFill>
                  <a:schemeClr val="bg1">
                    <a:lumMod val="50000"/>
                  </a:schemeClr>
                </a:solidFill>
              </a:rPr>
              <a:t>A.Prakash</a:t>
            </a:r>
            <a:r>
              <a:rPr lang="en-US" dirty="0">
                <a:solidFill>
                  <a:schemeClr val="bg1">
                    <a:lumMod val="50000"/>
                  </a:schemeClr>
                </a:solidFill>
              </a:rPr>
              <a:t> et al. “Multimodal fusion transformer for end-to-end autonomous driving” (CVPR), 2021.</a:t>
            </a:r>
          </a:p>
          <a:p>
            <a:pPr marL="342900" indent="-342900">
              <a:buFont typeface="+mj-lt"/>
              <a:buAutoNum type="arabicPeriod"/>
            </a:pPr>
            <a:r>
              <a:rPr lang="en-US" dirty="0" err="1">
                <a:solidFill>
                  <a:schemeClr val="bg1">
                    <a:lumMod val="50000"/>
                  </a:schemeClr>
                </a:solidFill>
              </a:rPr>
              <a:t>N.Carion</a:t>
            </a:r>
            <a:r>
              <a:rPr lang="en-US" dirty="0">
                <a:solidFill>
                  <a:schemeClr val="bg1">
                    <a:lumMod val="50000"/>
                  </a:schemeClr>
                </a:solidFill>
              </a:rPr>
              <a:t> et al. “End-to-end object detection with transformers” (ECCV), 2020.</a:t>
            </a:r>
          </a:p>
          <a:p>
            <a:pPr marL="1714500" lvl="3" indent="-342900">
              <a:buFont typeface="+mj-lt"/>
              <a:buAutoNum type="arabicPeriod" startAt="3"/>
            </a:pPr>
            <a:r>
              <a:rPr lang="en-US" dirty="0" err="1">
                <a:solidFill>
                  <a:schemeClr val="bg1">
                    <a:lumMod val="50000"/>
                  </a:schemeClr>
                </a:solidFill>
              </a:rPr>
              <a:t>A.Geiger</a:t>
            </a:r>
            <a:r>
              <a:rPr lang="en-US" dirty="0">
                <a:solidFill>
                  <a:schemeClr val="bg1">
                    <a:lumMod val="50000"/>
                  </a:schemeClr>
                </a:solidFill>
              </a:rPr>
              <a:t> et al. “Vision meets robotics: The </a:t>
            </a:r>
            <a:r>
              <a:rPr lang="en-US" dirty="0" err="1">
                <a:solidFill>
                  <a:schemeClr val="bg1">
                    <a:lumMod val="50000"/>
                  </a:schemeClr>
                </a:solidFill>
              </a:rPr>
              <a:t>kitti</a:t>
            </a:r>
            <a:r>
              <a:rPr lang="en-US" dirty="0">
                <a:solidFill>
                  <a:schemeClr val="bg1">
                    <a:lumMod val="50000"/>
                  </a:schemeClr>
                </a:solidFill>
              </a:rPr>
              <a:t> dataset” (IJRR), 2013.</a:t>
            </a:r>
            <a:endParaRPr lang="en-DE" dirty="0">
              <a:solidFill>
                <a:schemeClr val="bg1">
                  <a:lumMod val="50000"/>
                </a:schemeClr>
              </a:solidFill>
            </a:endParaRPr>
          </a:p>
        </p:txBody>
      </p:sp>
      <p:sp>
        <p:nvSpPr>
          <p:cNvPr id="12" name="Slide Number Placeholder 5">
            <a:extLst>
              <a:ext uri="{FF2B5EF4-FFF2-40B4-BE49-F238E27FC236}">
                <a16:creationId xmlns:a16="http://schemas.microsoft.com/office/drawing/2014/main" id="{580DDA78-B368-D18D-5EFE-FD1BCAF5C7C4}"/>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3</a:t>
            </a:fld>
            <a:r>
              <a:rPr lang="de-DE" sz="2000" dirty="0"/>
              <a:t> / 36</a:t>
            </a:r>
          </a:p>
        </p:txBody>
      </p:sp>
      <p:pic>
        <p:nvPicPr>
          <p:cNvPr id="15" name="Picture 14" descr="A street with cars parked on the side&#10;&#10;Description automatically generated with low confidence">
            <a:extLst>
              <a:ext uri="{FF2B5EF4-FFF2-40B4-BE49-F238E27FC236}">
                <a16:creationId xmlns:a16="http://schemas.microsoft.com/office/drawing/2014/main" id="{CE46DEC7-F558-E0DB-8D62-A115D29B5D77}"/>
              </a:ext>
            </a:extLst>
          </p:cNvPr>
          <p:cNvPicPr>
            <a:picLocks noChangeAspect="1"/>
          </p:cNvPicPr>
          <p:nvPr/>
        </p:nvPicPr>
        <p:blipFill>
          <a:blip r:embed="rId7"/>
          <a:stretch>
            <a:fillRect/>
          </a:stretch>
        </p:blipFill>
        <p:spPr>
          <a:xfrm>
            <a:off x="517167" y="3538451"/>
            <a:ext cx="4216045" cy="2095821"/>
          </a:xfrm>
          <a:prstGeom prst="rect">
            <a:avLst/>
          </a:prstGeom>
        </p:spPr>
      </p:pic>
      <p:sp>
        <p:nvSpPr>
          <p:cNvPr id="17" name="Rectangle 16">
            <a:extLst>
              <a:ext uri="{FF2B5EF4-FFF2-40B4-BE49-F238E27FC236}">
                <a16:creationId xmlns:a16="http://schemas.microsoft.com/office/drawing/2014/main" id="{370FBD71-5246-8608-A728-B26C8EFAF112}"/>
              </a:ext>
            </a:extLst>
          </p:cNvPr>
          <p:cNvSpPr/>
          <p:nvPr/>
        </p:nvSpPr>
        <p:spPr>
          <a:xfrm>
            <a:off x="4733212" y="3532703"/>
            <a:ext cx="4200863" cy="2107312"/>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Tree>
    <p:extLst>
      <p:ext uri="{BB962C8B-B14F-4D97-AF65-F5344CB8AC3E}">
        <p14:creationId xmlns:p14="http://schemas.microsoft.com/office/powerpoint/2010/main" val="315043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1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1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10"/>
                                        <p:tgtEl>
                                          <p:spTgt spid="5"/>
                                        </p:tgtEl>
                                      </p:cBhvr>
                                    </p:animEffect>
                                    <p:set>
                                      <p:cBhvr>
                                        <p:cTn id="26" dur="1" fill="hold">
                                          <p:stCondLst>
                                            <p:cond delay="9"/>
                                          </p:stCondLst>
                                        </p:cTn>
                                        <p:tgtEl>
                                          <p:spTgt spid="5"/>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10"/>
                                        <p:tgtEl>
                                          <p:spTgt spid="2">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10"/>
                                        <p:tgtEl>
                                          <p:spTgt spid="2">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10"/>
                                        <p:tgtEl>
                                          <p:spTgt spid="17"/>
                                        </p:tgtEl>
                                      </p:cBhvr>
                                    </p:animEffect>
                                    <p:set>
                                      <p:cBhvr>
                                        <p:cTn id="46" dur="1" fill="hold">
                                          <p:stCondLst>
                                            <p:cond delay="9"/>
                                          </p:stCondLst>
                                        </p:cTn>
                                        <p:tgtEl>
                                          <p:spTgt spid="1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0"/>
                                        <p:tgtEl>
                                          <p:spTgt spid="15"/>
                                        </p:tgtEl>
                                      </p:cBhvr>
                                    </p:animEffect>
                                    <p:set>
                                      <p:cBhvr>
                                        <p:cTn id="49" dur="1" fill="hold">
                                          <p:stCondLst>
                                            <p:cond delay="9"/>
                                          </p:stCondLst>
                                        </p:cTn>
                                        <p:tgtEl>
                                          <p:spTgt spid="1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10"/>
                                        <p:tgtEl>
                                          <p:spTgt spid="10"/>
                                        </p:tgtEl>
                                      </p:cBhvr>
                                    </p:animEffect>
                                    <p:set>
                                      <p:cBhvr>
                                        <p:cTn id="52" dur="1" fill="hold">
                                          <p:stCondLst>
                                            <p:cond delay="9"/>
                                          </p:stCondLst>
                                        </p:cTn>
                                        <p:tgtEl>
                                          <p:spTgt spid="10"/>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
                                            <p:txEl>
                                              <p:pRg st="4" end="4"/>
                                            </p:txEl>
                                          </p:spTgt>
                                        </p:tgtEl>
                                        <p:attrNameLst>
                                          <p:attrName>style.visibility</p:attrName>
                                        </p:attrNameLst>
                                      </p:cBhvr>
                                      <p:to>
                                        <p:strVal val="visible"/>
                                      </p:to>
                                    </p:set>
                                    <p:animEffect transition="in" filter="fade">
                                      <p:cBhvr>
                                        <p:cTn id="55" dur="10"/>
                                        <p:tgtEl>
                                          <p:spTgt spid="2">
                                            <p:txEl>
                                              <p:pRg st="4" end="4"/>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xEl>
                                              <p:pRg st="2" end="2"/>
                                            </p:txEl>
                                          </p:spTgt>
                                        </p:tgtEl>
                                        <p:attrNameLst>
                                          <p:attrName>style.visibility</p:attrName>
                                        </p:attrNameLst>
                                      </p:cBhvr>
                                      <p:to>
                                        <p:strVal val="visible"/>
                                      </p:to>
                                    </p:set>
                                    <p:animEffect transition="in" filter="fade">
                                      <p:cBhvr>
                                        <p:cTn id="58" dur="10"/>
                                        <p:tgtEl>
                                          <p:spTgt spid="9">
                                            <p:txEl>
                                              <p:pRg st="2" end="2"/>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7" grpId="0" animBg="1"/>
      <p:bldP spid="1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AC6087C6-3EF9-FDC2-559B-AC8FE4A553AD}"/>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30</a:t>
            </a:fld>
            <a:r>
              <a:rPr lang="de-DE" sz="2000" dirty="0"/>
              <a:t> / 36</a:t>
            </a:r>
          </a:p>
        </p:txBody>
      </p:sp>
    </p:spTree>
    <p:extLst>
      <p:ext uri="{BB962C8B-B14F-4D97-AF65-F5344CB8AC3E}">
        <p14:creationId xmlns:p14="http://schemas.microsoft.com/office/powerpoint/2010/main" val="193055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nodeType="with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10" fill="hold"/>
                                        <p:tgtEl>
                                          <p:spTgt spid="2">
                                            <p:txEl>
                                              <p:pRg st="4" end="4"/>
                                            </p:txEl>
                                          </p:spTgt>
                                        </p:tgtEl>
                                        <p:attrNameLst>
                                          <p:attrName>style.color</p:attrName>
                                        </p:attrNameLst>
                                      </p:cBhvr>
                                      <p:by>
                                        <p:hsl h="0" s="12549" l="25098"/>
                                      </p:by>
                                    </p:animClr>
                                    <p:animClr clrSpc="hsl" dir="cw">
                                      <p:cBhvr>
                                        <p:cTn id="22" dur="10" fill="hold"/>
                                        <p:tgtEl>
                                          <p:spTgt spid="2">
                                            <p:txEl>
                                              <p:pRg st="4" end="4"/>
                                            </p:txEl>
                                          </p:spTgt>
                                        </p:tgtEl>
                                        <p:attrNameLst>
                                          <p:attrName>fillcolor</p:attrName>
                                        </p:attrNameLst>
                                      </p:cBhvr>
                                      <p:by>
                                        <p:hsl h="0" s="12549" l="25098"/>
                                      </p:by>
                                    </p:animClr>
                                    <p:animClr clrSpc="hsl" dir="cw">
                                      <p:cBhvr>
                                        <p:cTn id="23" dur="10" fill="hold"/>
                                        <p:tgtEl>
                                          <p:spTgt spid="2">
                                            <p:txEl>
                                              <p:pRg st="4" end="4"/>
                                            </p:txEl>
                                          </p:spTgt>
                                        </p:tgtEl>
                                        <p:attrNameLst>
                                          <p:attrName>stroke.color</p:attrName>
                                        </p:attrNameLst>
                                      </p:cBhvr>
                                      <p:by>
                                        <p:hsl h="0" s="12549" l="25098"/>
                                      </p:by>
                                    </p:animClr>
                                    <p:set>
                                      <p:cBhvr>
                                        <p:cTn id="24" dur="10" fill="hold"/>
                                        <p:tgtEl>
                                          <p:spTgt spid="2">
                                            <p:txEl>
                                              <p:pRg st="4" end="4"/>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3" end="3"/>
                                            </p:txEl>
                                          </p:spTgt>
                                        </p:tgtEl>
                                        <p:attrNameLst>
                                          <p:attrName>style.color</p:attrName>
                                        </p:attrNameLst>
                                      </p:cBhvr>
                                      <p:by>
                                        <p:hsl h="0" s="12549" l="25098"/>
                                      </p:by>
                                    </p:animClr>
                                    <p:animClr clrSpc="hsl" dir="cw">
                                      <p:cBhvr>
                                        <p:cTn id="27" dur="10" fill="hold"/>
                                        <p:tgtEl>
                                          <p:spTgt spid="2">
                                            <p:txEl>
                                              <p:pRg st="3" end="3"/>
                                            </p:txEl>
                                          </p:spTgt>
                                        </p:tgtEl>
                                        <p:attrNameLst>
                                          <p:attrName>fillcolor</p:attrName>
                                        </p:attrNameLst>
                                      </p:cBhvr>
                                      <p:by>
                                        <p:hsl h="0" s="12549" l="25098"/>
                                      </p:by>
                                    </p:animClr>
                                    <p:animClr clrSpc="hsl" dir="cw">
                                      <p:cBhvr>
                                        <p:cTn id="28" dur="10" fill="hold"/>
                                        <p:tgtEl>
                                          <p:spTgt spid="2">
                                            <p:txEl>
                                              <p:pRg st="3" end="3"/>
                                            </p:txEl>
                                          </p:spTgt>
                                        </p:tgtEl>
                                        <p:attrNameLst>
                                          <p:attrName>stroke.color</p:attrName>
                                        </p:attrNameLst>
                                      </p:cBhvr>
                                      <p:by>
                                        <p:hsl h="0" s="12549" l="25098"/>
                                      </p:by>
                                    </p:animClr>
                                    <p:set>
                                      <p:cBhvr>
                                        <p:cTn id="29" dur="10" fill="hold"/>
                                        <p:tgtEl>
                                          <p:spTgt spid="2">
                                            <p:txEl>
                                              <p:pRg st="3" end="3"/>
                                            </p:txEl>
                                          </p:spTgt>
                                        </p:tgtEl>
                                        <p:attrNameLst>
                                          <p:attrName>fill.type</p:attrName>
                                        </p:attrNameLst>
                                      </p:cBhvr>
                                      <p:to>
                                        <p:strVal val="solid"/>
                                      </p:to>
                                    </p:set>
                                  </p:childTnLst>
                                </p:cTn>
                              </p:par>
                              <p:par>
                                <p:cTn id="30" presetID="24"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886269"/>
          </a:xfrm>
        </p:spPr>
        <p:txBody>
          <a:bodyPr>
            <a:normAutofit/>
          </a:bodyPr>
          <a:lstStyle/>
          <a:p>
            <a:r>
              <a:rPr lang="de-DE" sz="2000" b="0" dirty="0"/>
              <a:t>TransFuserDeTr model prediction visualisation on Kitti dataset (split 3).</a:t>
            </a:r>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Qualitative Results</a:t>
            </a:r>
          </a:p>
        </p:txBody>
      </p:sp>
      <p:pic>
        <p:nvPicPr>
          <p:cNvPr id="5" name="Picture 4" descr="A picture containing text, tree, outdoor, road&#10;&#10;Description automatically generated">
            <a:extLst>
              <a:ext uri="{FF2B5EF4-FFF2-40B4-BE49-F238E27FC236}">
                <a16:creationId xmlns:a16="http://schemas.microsoft.com/office/drawing/2014/main" id="{A2D8E0FF-A558-EEE0-78DD-BE098B499744}"/>
              </a:ext>
            </a:extLst>
          </p:cNvPr>
          <p:cNvPicPr>
            <a:picLocks noChangeAspect="1"/>
          </p:cNvPicPr>
          <p:nvPr/>
        </p:nvPicPr>
        <p:blipFill>
          <a:blip r:embed="rId2"/>
          <a:stretch>
            <a:fillRect/>
          </a:stretch>
        </p:blipFill>
        <p:spPr>
          <a:xfrm>
            <a:off x="1035378" y="2230269"/>
            <a:ext cx="6694715" cy="2025111"/>
          </a:xfrm>
          <a:prstGeom prst="rect">
            <a:avLst/>
          </a:prstGeom>
        </p:spPr>
      </p:pic>
      <p:pic>
        <p:nvPicPr>
          <p:cNvPr id="7" name="Picture 6" descr="A picture containing text, outdoor&#10;&#10;Description automatically generated">
            <a:extLst>
              <a:ext uri="{FF2B5EF4-FFF2-40B4-BE49-F238E27FC236}">
                <a16:creationId xmlns:a16="http://schemas.microsoft.com/office/drawing/2014/main" id="{FE79A982-DA36-BE70-7FAF-04110CDDDCCE}"/>
              </a:ext>
            </a:extLst>
          </p:cNvPr>
          <p:cNvPicPr>
            <a:picLocks noChangeAspect="1"/>
          </p:cNvPicPr>
          <p:nvPr/>
        </p:nvPicPr>
        <p:blipFill>
          <a:blip r:embed="rId3"/>
          <a:stretch>
            <a:fillRect/>
          </a:stretch>
        </p:blipFill>
        <p:spPr>
          <a:xfrm>
            <a:off x="1035379" y="4284145"/>
            <a:ext cx="6694714" cy="2144024"/>
          </a:xfrm>
          <a:prstGeom prst="rect">
            <a:avLst/>
          </a:prstGeom>
        </p:spPr>
      </p:pic>
      <p:sp>
        <p:nvSpPr>
          <p:cNvPr id="9" name="TextBox 8">
            <a:extLst>
              <a:ext uri="{FF2B5EF4-FFF2-40B4-BE49-F238E27FC236}">
                <a16:creationId xmlns:a16="http://schemas.microsoft.com/office/drawing/2014/main" id="{BD6D709D-3399-BF55-7DC0-F668A8E04980}"/>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8" name="Slide Number Placeholder 5">
            <a:extLst>
              <a:ext uri="{FF2B5EF4-FFF2-40B4-BE49-F238E27FC236}">
                <a16:creationId xmlns:a16="http://schemas.microsoft.com/office/drawing/2014/main" id="{98A073A3-107A-D6FB-A4E6-39A507106FFA}"/>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31</a:t>
            </a:fld>
            <a:r>
              <a:rPr lang="de-DE" sz="2000" dirty="0"/>
              <a:t> / 36</a:t>
            </a:r>
          </a:p>
        </p:txBody>
      </p:sp>
    </p:spTree>
    <p:extLst>
      <p:ext uri="{BB962C8B-B14F-4D97-AF65-F5344CB8AC3E}">
        <p14:creationId xmlns:p14="http://schemas.microsoft.com/office/powerpoint/2010/main" val="331201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33F6C27D-7DC1-9885-B6A2-E8BAD99A42F0}"/>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32</a:t>
            </a:fld>
            <a:r>
              <a:rPr lang="de-DE" sz="2000" dirty="0"/>
              <a:t> / 36</a:t>
            </a:r>
          </a:p>
        </p:txBody>
      </p:sp>
    </p:spTree>
    <p:extLst>
      <p:ext uri="{BB962C8B-B14F-4D97-AF65-F5344CB8AC3E}">
        <p14:creationId xmlns:p14="http://schemas.microsoft.com/office/powerpoint/2010/main" val="29222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10" fill="hold"/>
                                        <p:tgtEl>
                                          <p:spTgt spid="2">
                                            <p:txEl>
                                              <p:pRg st="4" end="4"/>
                                            </p:txEl>
                                          </p:spTgt>
                                        </p:tgtEl>
                                        <p:attrNameLst>
                                          <p:attrName>style.color</p:attrName>
                                        </p:attrNameLst>
                                      </p:cBhvr>
                                      <p:by>
                                        <p:hsl h="0" s="12549" l="25098"/>
                                      </p:by>
                                    </p:animClr>
                                    <p:animClr clrSpc="hsl" dir="cw">
                                      <p:cBhvr>
                                        <p:cTn id="22" dur="10" fill="hold"/>
                                        <p:tgtEl>
                                          <p:spTgt spid="2">
                                            <p:txEl>
                                              <p:pRg st="4" end="4"/>
                                            </p:txEl>
                                          </p:spTgt>
                                        </p:tgtEl>
                                        <p:attrNameLst>
                                          <p:attrName>fillcolor</p:attrName>
                                        </p:attrNameLst>
                                      </p:cBhvr>
                                      <p:by>
                                        <p:hsl h="0" s="12549" l="25098"/>
                                      </p:by>
                                    </p:animClr>
                                    <p:animClr clrSpc="hsl" dir="cw">
                                      <p:cBhvr>
                                        <p:cTn id="23" dur="10" fill="hold"/>
                                        <p:tgtEl>
                                          <p:spTgt spid="2">
                                            <p:txEl>
                                              <p:pRg st="4" end="4"/>
                                            </p:txEl>
                                          </p:spTgt>
                                        </p:tgtEl>
                                        <p:attrNameLst>
                                          <p:attrName>stroke.color</p:attrName>
                                        </p:attrNameLst>
                                      </p:cBhvr>
                                      <p:by>
                                        <p:hsl h="0" s="12549" l="25098"/>
                                      </p:by>
                                    </p:animClr>
                                    <p:set>
                                      <p:cBhvr>
                                        <p:cTn id="24" dur="10" fill="hold"/>
                                        <p:tgtEl>
                                          <p:spTgt spid="2">
                                            <p:txEl>
                                              <p:pRg st="4" end="4"/>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3" end="3"/>
                                            </p:txEl>
                                          </p:spTgt>
                                        </p:tgtEl>
                                        <p:attrNameLst>
                                          <p:attrName>style.color</p:attrName>
                                        </p:attrNameLst>
                                      </p:cBhvr>
                                      <p:by>
                                        <p:hsl h="0" s="12549" l="25098"/>
                                      </p:by>
                                    </p:animClr>
                                    <p:animClr clrSpc="hsl" dir="cw">
                                      <p:cBhvr>
                                        <p:cTn id="27" dur="10" fill="hold"/>
                                        <p:tgtEl>
                                          <p:spTgt spid="2">
                                            <p:txEl>
                                              <p:pRg st="3" end="3"/>
                                            </p:txEl>
                                          </p:spTgt>
                                        </p:tgtEl>
                                        <p:attrNameLst>
                                          <p:attrName>fillcolor</p:attrName>
                                        </p:attrNameLst>
                                      </p:cBhvr>
                                      <p:by>
                                        <p:hsl h="0" s="12549" l="25098"/>
                                      </p:by>
                                    </p:animClr>
                                    <p:animClr clrSpc="hsl" dir="cw">
                                      <p:cBhvr>
                                        <p:cTn id="28" dur="10" fill="hold"/>
                                        <p:tgtEl>
                                          <p:spTgt spid="2">
                                            <p:txEl>
                                              <p:pRg st="3" end="3"/>
                                            </p:txEl>
                                          </p:spTgt>
                                        </p:tgtEl>
                                        <p:attrNameLst>
                                          <p:attrName>stroke.color</p:attrName>
                                        </p:attrNameLst>
                                      </p:cBhvr>
                                      <p:by>
                                        <p:hsl h="0" s="12549" l="25098"/>
                                      </p:by>
                                    </p:animClr>
                                    <p:set>
                                      <p:cBhvr>
                                        <p:cTn id="29" dur="10" fill="hold"/>
                                        <p:tgtEl>
                                          <p:spTgt spid="2">
                                            <p:txEl>
                                              <p:pRg st="3" end="3"/>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24"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Transfer Learning on DeTr from COCO to Kitti dataset.</a:t>
            </a:r>
          </a:p>
          <a:p>
            <a:pPr marL="457200" indent="-457200">
              <a:buFont typeface="Arial" panose="020B0604020202020204" pitchFamily="34" charset="0"/>
              <a:buChar char="•"/>
            </a:pPr>
            <a:r>
              <a:rPr lang="de-DE" sz="2000" dirty="0"/>
              <a:t>Novel architecture TransFuserDeTr successfully performs end-to-end object detection task using mulit-sensor data. </a:t>
            </a:r>
          </a:p>
          <a:p>
            <a:pPr marL="457200" indent="-457200">
              <a:buFont typeface="Arial" panose="020B0604020202020204" pitchFamily="34" charset="0"/>
              <a:buChar char="•"/>
            </a:pPr>
            <a:r>
              <a:rPr lang="de-DE" sz="2000" dirty="0"/>
              <a:t>Do not need any calibration between sensor data.</a:t>
            </a:r>
          </a:p>
          <a:p>
            <a:pPr marL="457200" indent="-457200">
              <a:buFont typeface="Arial" panose="020B0604020202020204" pitchFamily="34" charset="0"/>
              <a:buChar char="•"/>
            </a:pPr>
            <a:r>
              <a:rPr lang="de-DE" sz="2000" dirty="0"/>
              <a:t>More training data: better model performance (AP value) and lower the loss, overfitting, generalisation gap challenges.</a:t>
            </a:r>
          </a:p>
          <a:p>
            <a:pPr marL="457200" indent="-457200">
              <a:buFont typeface="Arial" panose="020B0604020202020204" pitchFamily="34" charset="0"/>
              <a:buChar char="•"/>
            </a:pPr>
            <a:r>
              <a:rPr lang="de-DE" sz="2000" dirty="0"/>
              <a:t>Pre-training TransFuserDeTr enhances performance for Pedestrian and Cyclist, though couldn‘t address overfitting.</a:t>
            </a:r>
          </a:p>
          <a:p>
            <a:pPr marL="457200" indent="-457200">
              <a:buFont typeface="Arial" panose="020B0604020202020204" pitchFamily="34" charset="0"/>
              <a:buChar char="•"/>
            </a:pPr>
            <a:r>
              <a:rPr lang="de-DE" sz="2000" dirty="0"/>
              <a:t>TransFuserDeTr performs better than DeTr for Car prediction.</a:t>
            </a:r>
          </a:p>
          <a:p>
            <a:pPr marL="457200" indent="-457200">
              <a:buFont typeface="Arial" panose="020B0604020202020204" pitchFamily="34" charset="0"/>
              <a:buChar char="•"/>
            </a:pPr>
            <a:r>
              <a:rPr lang="de-DE" sz="2000" dirty="0"/>
              <a:t>TransFuserDeTr performs better than other SOTA using multi-sensor data, for Pedestrian (except DeTr) and Cyclist (AVOD, AVOD-FPN).</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Conclusion</a:t>
            </a:r>
          </a:p>
        </p:txBody>
      </p:sp>
      <p:sp>
        <p:nvSpPr>
          <p:cNvPr id="6" name="TextBox 5">
            <a:extLst>
              <a:ext uri="{FF2B5EF4-FFF2-40B4-BE49-F238E27FC236}">
                <a16:creationId xmlns:a16="http://schemas.microsoft.com/office/drawing/2014/main" id="{A73A477D-BE81-E724-0F65-F11383ECE902}"/>
              </a:ext>
            </a:extLst>
          </p:cNvPr>
          <p:cNvSpPr txBox="1"/>
          <p:nvPr/>
        </p:nvSpPr>
        <p:spPr>
          <a:xfrm>
            <a:off x="1570" y="6463076"/>
            <a:ext cx="1346463" cy="400110"/>
          </a:xfrm>
          <a:prstGeom prst="rect">
            <a:avLst/>
          </a:prstGeom>
          <a:noFill/>
        </p:spPr>
        <p:txBody>
          <a:bodyPr wrap="square" rtlCol="0">
            <a:spAutoFit/>
          </a:bodyPr>
          <a:lstStyle/>
          <a:p>
            <a:r>
              <a:rPr lang="en-US" sz="2000" b="1" dirty="0">
                <a:solidFill>
                  <a:schemeClr val="accent6">
                    <a:lumMod val="50000"/>
                  </a:schemeClr>
                </a:solidFill>
              </a:rPr>
              <a:t>Conclusion</a:t>
            </a:r>
            <a:endParaRPr lang="en-DE" sz="2000" b="1" dirty="0">
              <a:solidFill>
                <a:schemeClr val="accent6">
                  <a:lumMod val="50000"/>
                </a:schemeClr>
              </a:solidFill>
            </a:endParaRPr>
          </a:p>
        </p:txBody>
      </p:sp>
      <p:sp>
        <p:nvSpPr>
          <p:cNvPr id="8" name="Slide Number Placeholder 5">
            <a:extLst>
              <a:ext uri="{FF2B5EF4-FFF2-40B4-BE49-F238E27FC236}">
                <a16:creationId xmlns:a16="http://schemas.microsoft.com/office/drawing/2014/main" id="{5B6325F7-BA94-8BA0-4E72-17ED87F806D6}"/>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33</a:t>
            </a:fld>
            <a:r>
              <a:rPr lang="de-DE" sz="2000" dirty="0"/>
              <a:t> / 36</a:t>
            </a:r>
          </a:p>
        </p:txBody>
      </p:sp>
    </p:spTree>
    <p:extLst>
      <p:ext uri="{BB962C8B-B14F-4D97-AF65-F5344CB8AC3E}">
        <p14:creationId xmlns:p14="http://schemas.microsoft.com/office/powerpoint/2010/main" val="16171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10"/>
                                        <p:tgtEl>
                                          <p:spTgt spid="2">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1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1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1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Use TransFuserDeTr model for 3D Object Detection task.</a:t>
            </a:r>
          </a:p>
          <a:p>
            <a:r>
              <a:rPr lang="en-US" sz="2000" i="0" dirty="0">
                <a:effectLst/>
              </a:rPr>
              <a:t>	</a:t>
            </a:r>
            <a:endParaRPr lang="de-DE" sz="200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Future Work</a:t>
            </a:r>
          </a:p>
        </p:txBody>
      </p:sp>
      <p:sp>
        <p:nvSpPr>
          <p:cNvPr id="6" name="TextBox 5">
            <a:extLst>
              <a:ext uri="{FF2B5EF4-FFF2-40B4-BE49-F238E27FC236}">
                <a16:creationId xmlns:a16="http://schemas.microsoft.com/office/drawing/2014/main" id="{C17DD8E7-F4FB-267E-4C2F-6B9451FD5384}"/>
              </a:ext>
            </a:extLst>
          </p:cNvPr>
          <p:cNvSpPr txBox="1"/>
          <p:nvPr/>
        </p:nvSpPr>
        <p:spPr>
          <a:xfrm>
            <a:off x="1570" y="6463076"/>
            <a:ext cx="1534999" cy="400110"/>
          </a:xfrm>
          <a:prstGeom prst="rect">
            <a:avLst/>
          </a:prstGeom>
          <a:noFill/>
        </p:spPr>
        <p:txBody>
          <a:bodyPr wrap="square" rtlCol="0">
            <a:spAutoFit/>
          </a:bodyPr>
          <a:lstStyle/>
          <a:p>
            <a:r>
              <a:rPr lang="en-US" sz="2000" b="1" dirty="0">
                <a:solidFill>
                  <a:schemeClr val="accent6">
                    <a:lumMod val="50000"/>
                  </a:schemeClr>
                </a:solidFill>
              </a:rPr>
              <a:t>Future Work</a:t>
            </a:r>
            <a:endParaRPr lang="en-DE" sz="2000" b="1" dirty="0">
              <a:solidFill>
                <a:schemeClr val="accent6">
                  <a:lumMod val="50000"/>
                </a:schemeClr>
              </a:solidFill>
            </a:endParaRPr>
          </a:p>
        </p:txBody>
      </p:sp>
      <p:sp>
        <p:nvSpPr>
          <p:cNvPr id="8" name="Slide Number Placeholder 5">
            <a:extLst>
              <a:ext uri="{FF2B5EF4-FFF2-40B4-BE49-F238E27FC236}">
                <a16:creationId xmlns:a16="http://schemas.microsoft.com/office/drawing/2014/main" id="{5472ADD8-6058-3ED4-51BF-DC3F52F869C7}"/>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34</a:t>
            </a:fld>
            <a:r>
              <a:rPr lang="de-DE" sz="2000" dirty="0"/>
              <a:t> / 36</a:t>
            </a:r>
          </a:p>
        </p:txBody>
      </p:sp>
      <p:pic>
        <p:nvPicPr>
          <p:cNvPr id="5" name="Picture 4" descr="A street with buildings on the side&#10;&#10;Description automatically generated with low confidence">
            <a:extLst>
              <a:ext uri="{FF2B5EF4-FFF2-40B4-BE49-F238E27FC236}">
                <a16:creationId xmlns:a16="http://schemas.microsoft.com/office/drawing/2014/main" id="{42DE5C49-8A7F-BEF3-5FC7-1210F5460323}"/>
              </a:ext>
            </a:extLst>
          </p:cNvPr>
          <p:cNvPicPr>
            <a:picLocks noChangeAspect="1"/>
          </p:cNvPicPr>
          <p:nvPr/>
        </p:nvPicPr>
        <p:blipFill>
          <a:blip r:embed="rId3"/>
          <a:stretch>
            <a:fillRect/>
          </a:stretch>
        </p:blipFill>
        <p:spPr>
          <a:xfrm>
            <a:off x="457201" y="2686178"/>
            <a:ext cx="8181712" cy="2495422"/>
          </a:xfrm>
          <a:prstGeom prst="rect">
            <a:avLst/>
          </a:prstGeom>
        </p:spPr>
      </p:pic>
    </p:spTree>
    <p:extLst>
      <p:ext uri="{BB962C8B-B14F-4D97-AF65-F5344CB8AC3E}">
        <p14:creationId xmlns:p14="http://schemas.microsoft.com/office/powerpoint/2010/main" val="4126448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lnSpcReduction="10000"/>
          </a:bodyPr>
          <a:lstStyle/>
          <a:p>
            <a:pPr marL="228600" indent="-228600" algn="l">
              <a:buFont typeface="+mj-lt"/>
              <a:buAutoNum type="arabicPeriod"/>
            </a:pPr>
            <a:r>
              <a:rPr lang="en-US" sz="1100" b="0" i="0" u="none" strike="noStrike" baseline="0" dirty="0">
                <a:latin typeface="CMR10"/>
              </a:rPr>
              <a:t>Aditya Prakash, Kashyap </a:t>
            </a:r>
            <a:r>
              <a:rPr lang="en-US" sz="1100" b="0" i="0" u="none" strike="noStrike" baseline="0" dirty="0" err="1">
                <a:latin typeface="CMR10"/>
              </a:rPr>
              <a:t>Chitta</a:t>
            </a:r>
            <a:r>
              <a:rPr lang="en-US" sz="1100" b="0" i="0" u="none" strike="noStrike" baseline="0" dirty="0">
                <a:latin typeface="CMR10"/>
              </a:rPr>
              <a:t>, and Andreas Geiger. “Multimodal fusion transformer for end-to-end autonomous driving”. In: </a:t>
            </a:r>
            <a:r>
              <a:rPr lang="en-US" sz="1100" b="0" i="0" u="none" strike="noStrike" baseline="0" dirty="0">
                <a:latin typeface="CMTI10"/>
              </a:rPr>
              <a:t>IEEE Conference on Computer Vision and Pattern Recognition (CVPR)</a:t>
            </a:r>
            <a:r>
              <a:rPr lang="en-US" sz="1100" b="0" i="0" u="none" strike="noStrike" baseline="0" dirty="0">
                <a:latin typeface="CMR10"/>
              </a:rPr>
              <a:t>. 2021</a:t>
            </a:r>
          </a:p>
          <a:p>
            <a:pPr marL="228600" indent="-228600" algn="l">
              <a:buFont typeface="+mj-lt"/>
              <a:buAutoNum type="arabicPeriod"/>
            </a:pPr>
            <a:r>
              <a:rPr lang="en-US" sz="1100" b="0" i="0" u="none" strike="noStrike" baseline="0" dirty="0">
                <a:latin typeface="CMR10"/>
              </a:rPr>
              <a:t>Nicolas </a:t>
            </a:r>
            <a:r>
              <a:rPr lang="en-US" sz="1100" b="0" i="0" u="none" strike="noStrike" baseline="0" dirty="0" err="1">
                <a:latin typeface="CMR10"/>
              </a:rPr>
              <a:t>Carion</a:t>
            </a:r>
            <a:r>
              <a:rPr lang="en-US" sz="1100" b="0" i="0" u="none" strike="noStrike" baseline="0" dirty="0">
                <a:latin typeface="CMR10"/>
              </a:rPr>
              <a:t>, Francisco Massa, Gabriel </a:t>
            </a:r>
            <a:r>
              <a:rPr lang="en-US" sz="1100" b="0" i="0" u="none" strike="noStrike" baseline="0" dirty="0" err="1">
                <a:latin typeface="CMR10"/>
              </a:rPr>
              <a:t>Synnaeve</a:t>
            </a:r>
            <a:r>
              <a:rPr lang="en-US" sz="1100" b="0" i="0" u="none" strike="noStrike" baseline="0" dirty="0">
                <a:latin typeface="CMR10"/>
              </a:rPr>
              <a:t>, and </a:t>
            </a:r>
            <a:r>
              <a:rPr lang="en-US" sz="1100" b="0" i="0" u="none" strike="noStrike" baseline="0" dirty="0" err="1">
                <a:latin typeface="CMR10"/>
              </a:rPr>
              <a:t>N.Usunier</a:t>
            </a:r>
            <a:r>
              <a:rPr lang="en-US" sz="1100" b="0" dirty="0">
                <a:latin typeface="CMR10"/>
              </a:rPr>
              <a:t> </a:t>
            </a:r>
            <a:r>
              <a:rPr lang="en-US" sz="1100" b="0" i="0" u="none" strike="noStrike" baseline="0" dirty="0">
                <a:latin typeface="CMR10"/>
              </a:rPr>
              <a:t>et al. “End-to-end object detection with transformers”. In: </a:t>
            </a:r>
            <a:r>
              <a:rPr lang="en-US" sz="1100" b="0" i="0" u="none" strike="noStrike" baseline="0" dirty="0">
                <a:latin typeface="CMTI10"/>
              </a:rPr>
              <a:t>European Conference on Computer Vision (ECCV)</a:t>
            </a:r>
            <a:r>
              <a:rPr lang="en-US" sz="1100" b="0" i="0" u="none" strike="noStrike" baseline="0" dirty="0">
                <a:latin typeface="CMR10"/>
              </a:rPr>
              <a:t>. Springer. 2020.</a:t>
            </a:r>
          </a:p>
          <a:p>
            <a:pPr marL="228600" indent="-228600">
              <a:buFont typeface="+mj-lt"/>
              <a:buAutoNum type="arabicPeriod"/>
            </a:pPr>
            <a:r>
              <a:rPr lang="de-DE" sz="1100" b="0" dirty="0"/>
              <a:t>Andreas Geiger, Philip Lenz, Christoph Stiller, and Raquel Urtasun. “Vision meets robotics: The kitti dataset”. In: The International Journal of Robotics Research (IJRR) 32.11 (2013), pp. 1231–1237.</a:t>
            </a:r>
          </a:p>
          <a:p>
            <a:pPr marL="228600" indent="-228600">
              <a:buFont typeface="+mj-lt"/>
              <a:buAutoNum type="arabicPeriod"/>
            </a:pPr>
            <a:r>
              <a:rPr lang="de-DE" sz="1100" b="0" dirty="0"/>
              <a:t>Holger Caesar, Varun Bankiti, Alex H Lang, and S.Vora et al. “Nuscenes: A multimodal dataset for autonomous driving”. In: IEEE Conference on Computer Vision and Pattern Recognition (CVPR). 2020.</a:t>
            </a:r>
            <a:endParaRPr lang="en-US" sz="1100" b="0" i="0" u="none" strike="noStrike" baseline="0" dirty="0">
              <a:latin typeface="CMR10"/>
            </a:endParaRPr>
          </a:p>
          <a:p>
            <a:pPr marL="228600" indent="-228600" algn="l">
              <a:buFont typeface="+mj-lt"/>
              <a:buAutoNum type="arabicPeriod"/>
            </a:pPr>
            <a:r>
              <a:rPr lang="en-US" sz="1100" b="0" i="0" u="none" strike="noStrike" baseline="0" dirty="0">
                <a:latin typeface="CMR10"/>
              </a:rPr>
              <a:t>Joseph Redmon, Santosh </a:t>
            </a:r>
            <a:r>
              <a:rPr lang="en-US" sz="1100" b="0" i="0" u="none" strike="noStrike" baseline="0" dirty="0" err="1">
                <a:latin typeface="CMR10"/>
              </a:rPr>
              <a:t>Divvala</a:t>
            </a:r>
            <a:r>
              <a:rPr lang="en-US" sz="1100" b="0" i="0" u="none" strike="noStrike" baseline="0" dirty="0">
                <a:latin typeface="CMR10"/>
              </a:rPr>
              <a:t>, Ross </a:t>
            </a:r>
            <a:r>
              <a:rPr lang="en-US" sz="1100" b="0" i="0" u="none" strike="noStrike" baseline="0" dirty="0" err="1">
                <a:latin typeface="CMR10"/>
              </a:rPr>
              <a:t>Girshick</a:t>
            </a:r>
            <a:r>
              <a:rPr lang="en-US" sz="1100" b="0" i="0" u="none" strike="noStrike" baseline="0" dirty="0">
                <a:latin typeface="CMR10"/>
              </a:rPr>
              <a:t>, and Ali Farhadi. “You only look once: Unified, real-time object detection”. In: IEEE Conference on Computer Vision and Pattern Recognition (CVPR) 2016.</a:t>
            </a:r>
          </a:p>
          <a:p>
            <a:pPr marL="228600" indent="-228600" algn="l">
              <a:buFont typeface="+mj-lt"/>
              <a:buAutoNum type="arabicPeriod"/>
            </a:pPr>
            <a:r>
              <a:rPr lang="en-US" sz="1100" b="0" i="0" u="none" strike="noStrike" baseline="0" dirty="0" err="1">
                <a:latin typeface="CMR10"/>
              </a:rPr>
              <a:t>Shaoqing</a:t>
            </a:r>
            <a:r>
              <a:rPr lang="en-US" sz="1100" b="0" i="0" u="none" strike="noStrike" baseline="0" dirty="0">
                <a:latin typeface="CMR10"/>
              </a:rPr>
              <a:t> Ren, </a:t>
            </a:r>
            <a:r>
              <a:rPr lang="en-US" sz="1100" b="0" i="0" u="none" strike="noStrike" baseline="0" dirty="0" err="1">
                <a:latin typeface="CMR10"/>
              </a:rPr>
              <a:t>Kaiming</a:t>
            </a:r>
            <a:r>
              <a:rPr lang="en-US" sz="1100" b="0" i="0" u="none" strike="noStrike" baseline="0" dirty="0">
                <a:latin typeface="CMR10"/>
              </a:rPr>
              <a:t> He, Ross </a:t>
            </a:r>
            <a:r>
              <a:rPr lang="en-US" sz="1100" b="0" i="0" u="none" strike="noStrike" baseline="0" dirty="0" err="1">
                <a:latin typeface="CMR10"/>
              </a:rPr>
              <a:t>Girshick</a:t>
            </a:r>
            <a:r>
              <a:rPr lang="en-US" sz="1100" b="0" i="0" u="none" strike="noStrike" baseline="0" dirty="0">
                <a:latin typeface="CMR10"/>
              </a:rPr>
              <a:t>, and Jian Sun. “Faster R-CNN: Towards real-time object detection with region proposal networks”. In: Advances in Neural Information Processing Systems (</a:t>
            </a:r>
            <a:r>
              <a:rPr lang="en-US" sz="1100" b="0" i="0" u="none" strike="noStrike" baseline="0" dirty="0" err="1">
                <a:latin typeface="CMR10"/>
              </a:rPr>
              <a:t>NeurIPS</a:t>
            </a:r>
            <a:r>
              <a:rPr lang="en-US" sz="1100" b="0" i="0" u="none" strike="noStrike" baseline="0" dirty="0">
                <a:latin typeface="CMR10"/>
              </a:rPr>
              <a:t>) 28 (2015).</a:t>
            </a:r>
          </a:p>
          <a:p>
            <a:pPr marL="228600" indent="-228600" algn="l">
              <a:buFont typeface="+mj-lt"/>
              <a:buAutoNum type="arabicPeriod"/>
            </a:pPr>
            <a:r>
              <a:rPr lang="en-US" sz="1100" b="0" i="0" u="none" strike="noStrike" baseline="0" dirty="0" err="1">
                <a:latin typeface="CMR10"/>
              </a:rPr>
              <a:t>Su</a:t>
            </a:r>
            <a:r>
              <a:rPr lang="en-US" sz="1100" b="0" i="0" u="none" strike="noStrike" baseline="0" dirty="0">
                <a:latin typeface="CMR10"/>
              </a:rPr>
              <a:t> Pang, Daniel Morris, and </a:t>
            </a:r>
            <a:r>
              <a:rPr lang="en-US" sz="1100" b="0" i="0" u="none" strike="noStrike" baseline="0" dirty="0" err="1">
                <a:latin typeface="CMR10"/>
              </a:rPr>
              <a:t>Hayder</a:t>
            </a:r>
            <a:r>
              <a:rPr lang="en-US" sz="1100" b="0" i="0" u="none" strike="noStrike" baseline="0" dirty="0">
                <a:latin typeface="CMR10"/>
              </a:rPr>
              <a:t> Radha. “CLOCs: Camera-LiDAR object candidates fusion for 3D object detection”. In: IEEE/RSJ International Conference on Intelligent Robots and Systems (IROS). IEEE. 2020.</a:t>
            </a:r>
          </a:p>
          <a:p>
            <a:pPr marL="228600" indent="-228600">
              <a:buFont typeface="+mj-lt"/>
              <a:buAutoNum type="arabicPeriod"/>
            </a:pPr>
            <a:r>
              <a:rPr lang="de-DE" sz="1100" b="0" dirty="0"/>
              <a:t>Jason Ku, Melissa Mozifian, Jungwook Lee, and A.Harakeh et al. “Joint 3d proposal generation and object detection from view aggregation”. In: IEEE/RSJ International Conference on Intelligent Robots and Systems (IROS). 2018.</a:t>
            </a:r>
          </a:p>
          <a:p>
            <a:pPr marL="228600" indent="-228600">
              <a:buFont typeface="+mj-lt"/>
              <a:buAutoNum type="arabicPeriod"/>
            </a:pPr>
            <a:r>
              <a:rPr lang="de-DE" sz="1100" b="0" dirty="0"/>
              <a:t>Li-Hua Wen and Kang-Hyun Jo. “Fast and accurate 3D object detection for lidar-camera-based autonomous vehicles using one shared voxel-based backbone”. In: IEEE Access 9 (2021), pp. 22080–22089.</a:t>
            </a:r>
          </a:p>
          <a:p>
            <a:pPr marL="228600" indent="-228600">
              <a:buFont typeface="+mj-lt"/>
              <a:buAutoNum type="arabicPeriod"/>
            </a:pPr>
            <a:r>
              <a:rPr lang="de-DE" sz="1100" b="0" dirty="0"/>
              <a:t>Sourabh Vora, Alex H Lang, Bassam Helou, and Oscar Beijbom. “Pointpainting: Sequential fusion for 3d object detection”. In: IEEE Conference on Computer Vision and Pattern Recognition (CVPR). 2020.</a:t>
            </a:r>
            <a:endParaRPr lang="de-DE" sz="110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References</a:t>
            </a:r>
          </a:p>
        </p:txBody>
      </p:sp>
      <p:sp>
        <p:nvSpPr>
          <p:cNvPr id="5" name="Slide Number Placeholder 5">
            <a:extLst>
              <a:ext uri="{FF2B5EF4-FFF2-40B4-BE49-F238E27FC236}">
                <a16:creationId xmlns:a16="http://schemas.microsoft.com/office/drawing/2014/main" id="{FF9BEB7C-6148-2714-5DDF-BF1FBBFFEA54}"/>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35</a:t>
            </a:fld>
            <a:r>
              <a:rPr lang="de-DE" sz="2000" dirty="0"/>
              <a:t> / 36</a:t>
            </a:r>
          </a:p>
        </p:txBody>
      </p:sp>
      <p:sp>
        <p:nvSpPr>
          <p:cNvPr id="7" name="TextBox 6">
            <a:extLst>
              <a:ext uri="{FF2B5EF4-FFF2-40B4-BE49-F238E27FC236}">
                <a16:creationId xmlns:a16="http://schemas.microsoft.com/office/drawing/2014/main" id="{B00E1013-0DD4-8751-0F14-1AD2B13F0D60}"/>
              </a:ext>
            </a:extLst>
          </p:cNvPr>
          <p:cNvSpPr txBox="1"/>
          <p:nvPr/>
        </p:nvSpPr>
        <p:spPr>
          <a:xfrm>
            <a:off x="1570" y="6463076"/>
            <a:ext cx="1534999" cy="400110"/>
          </a:xfrm>
          <a:prstGeom prst="rect">
            <a:avLst/>
          </a:prstGeom>
          <a:noFill/>
        </p:spPr>
        <p:txBody>
          <a:bodyPr wrap="square" rtlCol="0">
            <a:spAutoFit/>
          </a:bodyPr>
          <a:lstStyle/>
          <a:p>
            <a:r>
              <a:rPr lang="en-US" sz="2000" b="1" dirty="0">
                <a:solidFill>
                  <a:schemeClr val="accent6">
                    <a:lumMod val="50000"/>
                  </a:schemeClr>
                </a:solidFill>
              </a:rPr>
              <a:t>References</a:t>
            </a:r>
            <a:endParaRPr lang="en-DE" sz="2000" b="1" dirty="0">
              <a:solidFill>
                <a:schemeClr val="accent6">
                  <a:lumMod val="50000"/>
                </a:schemeClr>
              </a:solidFill>
            </a:endParaRPr>
          </a:p>
        </p:txBody>
      </p:sp>
    </p:spTree>
    <p:extLst>
      <p:ext uri="{BB962C8B-B14F-4D97-AF65-F5344CB8AC3E}">
        <p14:creationId xmlns:p14="http://schemas.microsoft.com/office/powerpoint/2010/main" val="132247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228600" indent="-228600">
              <a:buFont typeface="+mj-lt"/>
              <a:buAutoNum type="arabicPeriod" startAt="11"/>
            </a:pPr>
            <a:r>
              <a:rPr lang="en-US" sz="1100" b="0" dirty="0" err="1"/>
              <a:t>Su</a:t>
            </a:r>
            <a:r>
              <a:rPr lang="en-US" sz="1100" b="0" dirty="0"/>
              <a:t> Pang, Daniel Morris, and </a:t>
            </a:r>
            <a:r>
              <a:rPr lang="en-US" sz="1100" b="0" dirty="0" err="1"/>
              <a:t>Hayder</a:t>
            </a:r>
            <a:r>
              <a:rPr lang="en-US" sz="1100" b="0" dirty="0"/>
              <a:t> Radha. “Fast-CLOCs: Fast Camera-LiDAR Object Candidates Fusion for 3D Object Detection”. In: Proceedings of the IEEE/CVF Winter Conference on Applications of Computer Vision. 2022.</a:t>
            </a:r>
            <a:endParaRPr lang="de-DE" sz="1100" b="0" dirty="0"/>
          </a:p>
          <a:p>
            <a:pPr marL="228600" indent="-228600">
              <a:buFont typeface="+mj-lt"/>
              <a:buAutoNum type="arabicPeriod" startAt="11"/>
            </a:pPr>
            <a:r>
              <a:rPr lang="en-US" sz="1100" b="0" dirty="0"/>
              <a:t>Tsung-Yi Lin, Michael Maire, Serge </a:t>
            </a:r>
            <a:r>
              <a:rPr lang="en-US" sz="1100" b="0" dirty="0" err="1"/>
              <a:t>Belongie</a:t>
            </a:r>
            <a:r>
              <a:rPr lang="en-US" sz="1100" b="0" dirty="0"/>
              <a:t>, and </a:t>
            </a:r>
            <a:r>
              <a:rPr lang="en-US" sz="1100" b="0" dirty="0" err="1"/>
              <a:t>J.Hays</a:t>
            </a:r>
            <a:r>
              <a:rPr lang="en-US" sz="1100" b="0" dirty="0"/>
              <a:t> et al. “Microsoft COCO: Common objects in context”. In: European Conference on Computer Vision (ECCV). Springer. 2014.</a:t>
            </a:r>
          </a:p>
          <a:p>
            <a:pPr marL="228600" indent="-228600">
              <a:buFont typeface="+mj-lt"/>
              <a:buAutoNum type="arabicPeriod" startAt="11"/>
            </a:pPr>
            <a:r>
              <a:rPr lang="en-US" sz="1100" b="0" i="0" u="none" strike="noStrike" baseline="0" dirty="0" err="1">
                <a:latin typeface="CMR10"/>
              </a:rPr>
              <a:t>Xiaozhi</a:t>
            </a:r>
            <a:r>
              <a:rPr lang="en-US" sz="1100" b="0" i="0" u="none" strike="noStrike" baseline="0" dirty="0">
                <a:latin typeface="CMR10"/>
              </a:rPr>
              <a:t> Chen, </a:t>
            </a:r>
            <a:r>
              <a:rPr lang="en-US" sz="1100" b="0" i="0" u="none" strike="noStrike" baseline="0" dirty="0" err="1">
                <a:latin typeface="CMR10"/>
              </a:rPr>
              <a:t>Kaustav</a:t>
            </a:r>
            <a:r>
              <a:rPr lang="en-US" sz="1100" b="0" i="0" u="none" strike="noStrike" baseline="0" dirty="0">
                <a:latin typeface="CMR10"/>
              </a:rPr>
              <a:t> Kundu, </a:t>
            </a:r>
            <a:r>
              <a:rPr lang="en-US" sz="1100" b="0" i="0" u="none" strike="noStrike" baseline="0" dirty="0" err="1">
                <a:latin typeface="CMR10"/>
              </a:rPr>
              <a:t>Yukun</a:t>
            </a:r>
            <a:r>
              <a:rPr lang="en-US" sz="1100" b="0" i="0" u="none" strike="noStrike" baseline="0" dirty="0">
                <a:latin typeface="CMR10"/>
              </a:rPr>
              <a:t> Zhu, and </a:t>
            </a:r>
            <a:r>
              <a:rPr lang="en-US" sz="1100" b="0" i="0" u="none" strike="noStrike" baseline="0" dirty="0" err="1">
                <a:latin typeface="CMR10"/>
              </a:rPr>
              <a:t>A.G.Berneshawi</a:t>
            </a:r>
            <a:r>
              <a:rPr lang="en-US" sz="1100" b="0" i="0" u="none" strike="noStrike" baseline="0" dirty="0">
                <a:latin typeface="CMR10"/>
              </a:rPr>
              <a:t> et al. “3d object proposals for accurate object class detection”. In: Advances in Neural Information Processing Systems (</a:t>
            </a:r>
            <a:r>
              <a:rPr lang="en-US" sz="1100" b="0" i="0" u="none" strike="noStrike" baseline="0" dirty="0" err="1">
                <a:latin typeface="CMR10"/>
              </a:rPr>
              <a:t>NeurIPS</a:t>
            </a:r>
            <a:r>
              <a:rPr lang="en-US" sz="1100" b="0" i="0" u="none" strike="noStrike" baseline="0" dirty="0">
                <a:latin typeface="CMR10"/>
              </a:rPr>
              <a:t>) 28 (2015).</a:t>
            </a:r>
          </a:p>
          <a:p>
            <a:pPr marL="228600" indent="-228600">
              <a:buFont typeface="+mj-lt"/>
              <a:buAutoNum type="arabicPeriod" startAt="11"/>
            </a:pPr>
            <a:r>
              <a:rPr lang="en-US" sz="1100" b="0" i="0" u="none" strike="noStrike" baseline="0" dirty="0">
                <a:latin typeface="CMR10"/>
              </a:rPr>
              <a:t>Ashish Vaswani, Noam </a:t>
            </a:r>
            <a:r>
              <a:rPr lang="en-US" sz="1100" b="0" i="0" u="none" strike="noStrike" baseline="0" dirty="0" err="1">
                <a:latin typeface="CMR10"/>
              </a:rPr>
              <a:t>Shazeer</a:t>
            </a:r>
            <a:r>
              <a:rPr lang="en-US" sz="1100" b="0" i="0" u="none" strike="noStrike" baseline="0" dirty="0">
                <a:latin typeface="CMR10"/>
              </a:rPr>
              <a:t>, Niki Parmar, and </a:t>
            </a:r>
            <a:r>
              <a:rPr lang="en-US" sz="1100" b="0" i="0" u="none" strike="noStrike" baseline="0" dirty="0" err="1">
                <a:latin typeface="CMR10"/>
              </a:rPr>
              <a:t>J.Uszkoreit</a:t>
            </a:r>
            <a:r>
              <a:rPr lang="en-US" sz="1100" b="0" i="0" u="none" strike="noStrike" baseline="0" dirty="0">
                <a:latin typeface="CMR10"/>
              </a:rPr>
              <a:t> et al. “Attention is all you need”. In: </a:t>
            </a:r>
            <a:r>
              <a:rPr lang="en-US" sz="1100" b="0" i="0" u="none" strike="noStrike" baseline="0" dirty="0">
                <a:latin typeface="CMTI10"/>
              </a:rPr>
              <a:t>Advances in Neural Information Processing Systems (</a:t>
            </a:r>
            <a:r>
              <a:rPr lang="en-US" sz="1100" b="0" i="0" u="none" strike="noStrike" baseline="0" dirty="0" err="1">
                <a:latin typeface="CMTI10"/>
              </a:rPr>
              <a:t>NeurIPS</a:t>
            </a:r>
            <a:r>
              <a:rPr lang="en-US" sz="1100" b="0" i="0" u="none" strike="noStrike" baseline="0" dirty="0">
                <a:latin typeface="CMTI10"/>
              </a:rPr>
              <a:t>) </a:t>
            </a:r>
            <a:r>
              <a:rPr lang="en-US" sz="1100" b="0" i="0" u="none" strike="noStrike" baseline="0" dirty="0">
                <a:latin typeface="CMR10"/>
              </a:rPr>
              <a:t>30 (2017).</a:t>
            </a:r>
          </a:p>
          <a:p>
            <a:pPr marL="228600" indent="-228600">
              <a:buFont typeface="+mj-lt"/>
              <a:buAutoNum type="arabicPeriod" startAt="11"/>
            </a:pPr>
            <a:endParaRPr lang="en-US" sz="1100" b="0" i="0" u="none" strike="noStrike" baseline="0" dirty="0">
              <a:latin typeface="CMR10"/>
            </a:endParaRP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References</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36</a:t>
            </a:fld>
            <a:r>
              <a:rPr lang="de-DE" sz="2000" dirty="0"/>
              <a:t> / 36</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534999" cy="400110"/>
          </a:xfrm>
          <a:prstGeom prst="rect">
            <a:avLst/>
          </a:prstGeom>
          <a:noFill/>
        </p:spPr>
        <p:txBody>
          <a:bodyPr wrap="square" rtlCol="0">
            <a:spAutoFit/>
          </a:bodyPr>
          <a:lstStyle/>
          <a:p>
            <a:r>
              <a:rPr lang="en-US" sz="2000" b="1" dirty="0">
                <a:solidFill>
                  <a:schemeClr val="accent6">
                    <a:lumMod val="50000"/>
                  </a:schemeClr>
                </a:solidFill>
              </a:rPr>
              <a:t>References</a:t>
            </a:r>
            <a:endParaRPr lang="en-DE" sz="2000" b="1" dirty="0">
              <a:solidFill>
                <a:schemeClr val="accent6">
                  <a:lumMod val="50000"/>
                </a:schemeClr>
              </a:solidFill>
            </a:endParaRPr>
          </a:p>
        </p:txBody>
      </p:sp>
    </p:spTree>
    <p:extLst>
      <p:ext uri="{BB962C8B-B14F-4D97-AF65-F5344CB8AC3E}">
        <p14:creationId xmlns:p14="http://schemas.microsoft.com/office/powerpoint/2010/main" val="1883601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1" y="2949401"/>
            <a:ext cx="8084457" cy="652932"/>
          </a:xfrm>
        </p:spPr>
        <p:txBody>
          <a:bodyPr anchor="ctr">
            <a:normAutofit/>
          </a:bodyPr>
          <a:lstStyle/>
          <a:p>
            <a:pPr algn="ctr"/>
            <a:r>
              <a:rPr lang="de-DE" sz="3600" dirty="0"/>
              <a:t>Thank You</a:t>
            </a:r>
          </a:p>
        </p:txBody>
      </p:sp>
      <p:sp>
        <p:nvSpPr>
          <p:cNvPr id="4" name="Rectangle 3">
            <a:extLst>
              <a:ext uri="{FF2B5EF4-FFF2-40B4-BE49-F238E27FC236}">
                <a16:creationId xmlns:a16="http://schemas.microsoft.com/office/drawing/2014/main" id="{0FD31F85-23B0-209C-B6C3-AA2D694D17F3}"/>
              </a:ext>
            </a:extLst>
          </p:cNvPr>
          <p:cNvSpPr/>
          <p:nvPr/>
        </p:nvSpPr>
        <p:spPr>
          <a:xfrm>
            <a:off x="457200" y="3602333"/>
            <a:ext cx="8084457" cy="128839"/>
          </a:xfrm>
          <a:prstGeom prst="rect">
            <a:avLst/>
          </a:prstGeom>
          <a:solidFill>
            <a:schemeClr val="accent6">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9F9E0A9A-615C-D297-112B-F010B71AA04A}"/>
              </a:ext>
            </a:extLst>
          </p:cNvPr>
          <p:cNvSpPr txBox="1"/>
          <p:nvPr/>
        </p:nvSpPr>
        <p:spPr>
          <a:xfrm>
            <a:off x="6323357" y="3830286"/>
            <a:ext cx="2218300" cy="369332"/>
          </a:xfrm>
          <a:prstGeom prst="rect">
            <a:avLst/>
          </a:prstGeom>
          <a:noFill/>
        </p:spPr>
        <p:txBody>
          <a:bodyPr wrap="none" rtlCol="0">
            <a:spAutoFit/>
          </a:bodyPr>
          <a:lstStyle/>
          <a:p>
            <a:r>
              <a:rPr lang="en-US" dirty="0"/>
              <a:t>Happy Researching </a:t>
            </a:r>
            <a:r>
              <a:rPr lang="en-US" dirty="0">
                <a:sym typeface="Wingdings" panose="05000000000000000000" pitchFamily="2" charset="2"/>
              </a:rPr>
              <a:t></a:t>
            </a:r>
            <a:endParaRPr lang="en-DE" dirty="0"/>
          </a:p>
        </p:txBody>
      </p:sp>
    </p:spTree>
    <p:extLst>
      <p:ext uri="{BB962C8B-B14F-4D97-AF65-F5344CB8AC3E}">
        <p14:creationId xmlns:p14="http://schemas.microsoft.com/office/powerpoint/2010/main" val="422217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285750" indent="-285750" algn="l">
              <a:buFont typeface="Arial" panose="020B0604020202020204" pitchFamily="34" charset="0"/>
              <a:buChar char="•"/>
            </a:pPr>
            <a:r>
              <a:rPr lang="en-US" sz="1800" b="0" i="0" u="none" strike="noStrike" baseline="0" dirty="0">
                <a:latin typeface="CMR10"/>
              </a:rPr>
              <a:t>Self-attention mechanisms explicitly model all pairwise interactions between elements in a sequence, make </a:t>
            </a:r>
            <a:r>
              <a:rPr lang="en-US" sz="1800" b="0" i="0" u="none" strike="noStrike" baseline="0" dirty="0" err="1">
                <a:latin typeface="CMR10"/>
              </a:rPr>
              <a:t>DeTr</a:t>
            </a:r>
            <a:r>
              <a:rPr lang="en-US" sz="1800" b="0" i="0" u="none" strike="noStrike" baseline="0" dirty="0">
                <a:latin typeface="CMR10"/>
              </a:rPr>
              <a:t> suitable for specific constraints of set prediction such as removing duplicate predictions.</a:t>
            </a:r>
          </a:p>
          <a:p>
            <a:pPr marL="285750" indent="-285750" algn="l">
              <a:buFont typeface="Arial" panose="020B0604020202020204" pitchFamily="34" charset="0"/>
              <a:buChar char="•"/>
            </a:pPr>
            <a:r>
              <a:rPr lang="en-US" sz="1800" b="0" dirty="0">
                <a:latin typeface="CMR10"/>
              </a:rPr>
              <a:t>B</a:t>
            </a:r>
            <a:r>
              <a:rPr lang="en-US" sz="1800" b="0" i="0" u="none" strike="noStrike" baseline="0" dirty="0">
                <a:latin typeface="CMR10"/>
              </a:rPr>
              <a:t>ipartite matching between ground-truth and prediction enforces permutation-invariance and guarantees that each target element has a unique match.</a:t>
            </a:r>
          </a:p>
          <a:p>
            <a:pPr marL="285750" indent="-285750" algn="l">
              <a:buFont typeface="Arial" panose="020B0604020202020204" pitchFamily="34" charset="0"/>
              <a:buChar char="•"/>
            </a:pPr>
            <a:r>
              <a:rPr lang="en-US" sz="2000" b="0" dirty="0">
                <a:latin typeface="CMR10"/>
              </a:rPr>
              <a:t>T</a:t>
            </a:r>
            <a:r>
              <a:rPr lang="en-US" sz="2000" b="0" i="0" u="none" strike="noStrike" baseline="0" dirty="0">
                <a:latin typeface="CMR10"/>
              </a:rPr>
              <a:t>ransformer architecture is permutation-invariant, fixed positional encodings are added to the input of each attention layer.</a:t>
            </a:r>
          </a:p>
          <a:p>
            <a:pPr marL="285750" indent="-285750" algn="l">
              <a:buFont typeface="Arial" panose="020B0604020202020204" pitchFamily="34" charset="0"/>
              <a:buChar char="•"/>
            </a:pPr>
            <a:r>
              <a:rPr lang="en-US" sz="2000" b="0" i="0" u="none" strike="noStrike" baseline="0" dirty="0">
                <a:latin typeface="CMR10"/>
              </a:rPr>
              <a:t>Using self- and encoder-decoder attention, the model globally reasons about all objects together, by using pair-wise relations between them, while being able to use the whole image as context.</a:t>
            </a:r>
          </a:p>
          <a:p>
            <a:pPr marL="285750" indent="-285750" algn="l">
              <a:buFont typeface="Arial" panose="020B0604020202020204" pitchFamily="34" charset="0"/>
              <a:buChar char="•"/>
            </a:pPr>
            <a:r>
              <a:rPr lang="en-US" sz="2000" b="0" i="0" u="none" strike="noStrike" baseline="0" dirty="0">
                <a:latin typeface="CMR10"/>
              </a:rPr>
              <a:t>“background" class.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Analytical DeTr</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38</a:t>
            </a:fld>
            <a:r>
              <a:rPr lang="de-DE" sz="2000" dirty="0"/>
              <a:t> </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795699"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4" name="TextBox 13">
            <a:extLst>
              <a:ext uri="{FF2B5EF4-FFF2-40B4-BE49-F238E27FC236}">
                <a16:creationId xmlns:a16="http://schemas.microsoft.com/office/drawing/2014/main" id="{0CC0B863-1EF1-75FF-19B3-29580E70E035}"/>
              </a:ext>
            </a:extLst>
          </p:cNvPr>
          <p:cNvSpPr txBox="1"/>
          <p:nvPr/>
        </p:nvSpPr>
        <p:spPr>
          <a:xfrm>
            <a:off x="11966" y="6215563"/>
            <a:ext cx="7613303" cy="369332"/>
          </a:xfrm>
          <a:prstGeom prst="rect">
            <a:avLst/>
          </a:prstGeom>
          <a:noFill/>
        </p:spPr>
        <p:txBody>
          <a:bodyPr wrap="none" rtlCol="0">
            <a:spAutoFit/>
          </a:bodyPr>
          <a:lstStyle/>
          <a:p>
            <a:pPr algn="l"/>
            <a:r>
              <a:rPr lang="en-US" sz="1800" b="0" i="0" u="none" strike="noStrike" baseline="0" dirty="0" err="1">
                <a:latin typeface="CMR9"/>
              </a:rPr>
              <a:t>R.Stewart</a:t>
            </a:r>
            <a:r>
              <a:rPr lang="en-US" sz="1800" b="0" i="0" u="none" strike="noStrike" baseline="0" dirty="0">
                <a:latin typeface="CMR9"/>
              </a:rPr>
              <a:t> et al. “End-to-end people detection in crowded scenes” (CVPR) 2016.</a:t>
            </a:r>
            <a:endParaRPr lang="en-DE" dirty="0"/>
          </a:p>
        </p:txBody>
      </p:sp>
    </p:spTree>
    <p:extLst>
      <p:ext uri="{BB962C8B-B14F-4D97-AF65-F5344CB8AC3E}">
        <p14:creationId xmlns:p14="http://schemas.microsoft.com/office/powerpoint/2010/main" val="882582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DETR Annotation</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39</a:t>
            </a:fld>
            <a:r>
              <a:rPr lang="de-DE" sz="2000" dirty="0"/>
              <a:t> </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795699"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pic>
        <p:nvPicPr>
          <p:cNvPr id="6" name="Picture 5" descr="Diagram&#10;&#10;Description automatically generated">
            <a:extLst>
              <a:ext uri="{FF2B5EF4-FFF2-40B4-BE49-F238E27FC236}">
                <a16:creationId xmlns:a16="http://schemas.microsoft.com/office/drawing/2014/main" id="{B39D4DD0-157B-7198-DEB7-0ADFC58D4DBB}"/>
              </a:ext>
            </a:extLst>
          </p:cNvPr>
          <p:cNvPicPr>
            <a:picLocks noChangeAspect="1"/>
          </p:cNvPicPr>
          <p:nvPr/>
        </p:nvPicPr>
        <p:blipFill>
          <a:blip r:embed="rId3"/>
          <a:stretch>
            <a:fillRect/>
          </a:stretch>
        </p:blipFill>
        <p:spPr>
          <a:xfrm>
            <a:off x="1748107" y="1585499"/>
            <a:ext cx="6803941" cy="5122631"/>
          </a:xfrm>
          <a:prstGeom prst="rect">
            <a:avLst/>
          </a:prstGeom>
        </p:spPr>
      </p:pic>
    </p:spTree>
    <p:extLst>
      <p:ext uri="{BB962C8B-B14F-4D97-AF65-F5344CB8AC3E}">
        <p14:creationId xmlns:p14="http://schemas.microsoft.com/office/powerpoint/2010/main" val="57899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 </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a:p>
            <a:pPr marL="457200" indent="-457200">
              <a:buFont typeface="Arial" panose="020B0604020202020204" pitchFamily="34" charset="0"/>
              <a:buChar char="•"/>
            </a:pPr>
            <a:endParaRPr lang="de-DE"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2E02C106-D0D2-99AE-D706-E24E261B61A5}"/>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4</a:t>
            </a:fld>
            <a:r>
              <a:rPr lang="de-DE" sz="2000" dirty="0"/>
              <a:t> / 36</a:t>
            </a:r>
          </a:p>
        </p:txBody>
      </p:sp>
    </p:spTree>
    <p:extLst>
      <p:ext uri="{BB962C8B-B14F-4D97-AF65-F5344CB8AC3E}">
        <p14:creationId xmlns:p14="http://schemas.microsoft.com/office/powerpoint/2010/main" val="250817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nodeType="withEffect">
                                  <p:stCondLst>
                                    <p:cond delay="0"/>
                                  </p:stCondLst>
                                  <p:childTnLst>
                                    <p:animClr clrSpc="hsl" dir="cw">
                                      <p:cBhvr override="childStyle">
                                        <p:cTn id="6" dur="500" fill="hold"/>
                                        <p:tgtEl>
                                          <p:spTgt spid="2">
                                            <p:txEl>
                                              <p:pRg st="0" end="0"/>
                                            </p:txEl>
                                          </p:spTgt>
                                        </p:tgtEl>
                                        <p:attrNameLst>
                                          <p:attrName>style.color</p:attrName>
                                        </p:attrNameLst>
                                      </p:cBhvr>
                                      <p:by>
                                        <p:hsl h="0" s="12549" l="25098"/>
                                      </p:by>
                                    </p:animClr>
                                    <p:animClr clrSpc="hsl" dir="cw">
                                      <p:cBhvr>
                                        <p:cTn id="7" dur="500" fill="hold"/>
                                        <p:tgtEl>
                                          <p:spTgt spid="2">
                                            <p:txEl>
                                              <p:pRg st="0" end="0"/>
                                            </p:txEl>
                                          </p:spTgt>
                                        </p:tgtEl>
                                        <p:attrNameLst>
                                          <p:attrName>fillcolor</p:attrName>
                                        </p:attrNameLst>
                                      </p:cBhvr>
                                      <p:by>
                                        <p:hsl h="0" s="12549" l="25098"/>
                                      </p:by>
                                    </p:animClr>
                                    <p:animClr clrSpc="hsl" dir="cw">
                                      <p:cBhvr>
                                        <p:cTn id="8" dur="500" fill="hold"/>
                                        <p:tgtEl>
                                          <p:spTgt spid="2">
                                            <p:txEl>
                                              <p:pRg st="0" end="0"/>
                                            </p:txEl>
                                          </p:spTgt>
                                        </p:tgtEl>
                                        <p:attrNameLst>
                                          <p:attrName>stroke.color</p:attrName>
                                        </p:attrNameLst>
                                      </p:cBhvr>
                                      <p:by>
                                        <p:hsl h="0" s="12549" l="25098"/>
                                      </p:by>
                                    </p:animClr>
                                    <p:set>
                                      <p:cBhvr>
                                        <p:cTn id="9" dur="500" fill="hold"/>
                                        <p:tgtEl>
                                          <p:spTgt spid="2">
                                            <p:txEl>
                                              <p:pRg st="0" end="0"/>
                                            </p:txEl>
                                          </p:spTgt>
                                        </p:tgtEl>
                                        <p:attrNameLst>
                                          <p:attrName>fill.type</p:attrName>
                                        </p:attrNameLst>
                                      </p:cBhvr>
                                      <p:to>
                                        <p:strVal val="solid"/>
                                      </p:to>
                                    </p:set>
                                  </p:childTnLst>
                                </p:cTn>
                              </p:par>
                              <p:par>
                                <p:cTn id="10" presetID="24"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30"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10" fill="hold"/>
                                        <p:tgtEl>
                                          <p:spTgt spid="2">
                                            <p:txEl>
                                              <p:pRg st="4" end="4"/>
                                            </p:txEl>
                                          </p:spTgt>
                                        </p:tgtEl>
                                        <p:attrNameLst>
                                          <p:attrName>style.color</p:attrName>
                                        </p:attrNameLst>
                                      </p:cBhvr>
                                      <p:by>
                                        <p:hsl h="0" s="12549" l="25098"/>
                                      </p:by>
                                    </p:animClr>
                                    <p:animClr clrSpc="hsl" dir="cw">
                                      <p:cBhvr>
                                        <p:cTn id="22" dur="10" fill="hold"/>
                                        <p:tgtEl>
                                          <p:spTgt spid="2">
                                            <p:txEl>
                                              <p:pRg st="4" end="4"/>
                                            </p:txEl>
                                          </p:spTgt>
                                        </p:tgtEl>
                                        <p:attrNameLst>
                                          <p:attrName>fillcolor</p:attrName>
                                        </p:attrNameLst>
                                      </p:cBhvr>
                                      <p:by>
                                        <p:hsl h="0" s="12549" l="25098"/>
                                      </p:by>
                                    </p:animClr>
                                    <p:animClr clrSpc="hsl" dir="cw">
                                      <p:cBhvr>
                                        <p:cTn id="23" dur="10" fill="hold"/>
                                        <p:tgtEl>
                                          <p:spTgt spid="2">
                                            <p:txEl>
                                              <p:pRg st="4" end="4"/>
                                            </p:txEl>
                                          </p:spTgt>
                                        </p:tgtEl>
                                        <p:attrNameLst>
                                          <p:attrName>stroke.color</p:attrName>
                                        </p:attrNameLst>
                                      </p:cBhvr>
                                      <p:by>
                                        <p:hsl h="0" s="12549" l="25098"/>
                                      </p:by>
                                    </p:animClr>
                                    <p:set>
                                      <p:cBhvr>
                                        <p:cTn id="24" dur="10" fill="hold"/>
                                        <p:tgtEl>
                                          <p:spTgt spid="2">
                                            <p:txEl>
                                              <p:pRg st="4" end="4"/>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3" end="3"/>
                                            </p:txEl>
                                          </p:spTgt>
                                        </p:tgtEl>
                                        <p:attrNameLst>
                                          <p:attrName>style.color</p:attrName>
                                        </p:attrNameLst>
                                      </p:cBhvr>
                                      <p:by>
                                        <p:hsl h="0" s="12549" l="25098"/>
                                      </p:by>
                                    </p:animClr>
                                    <p:animClr clrSpc="hsl" dir="cw">
                                      <p:cBhvr>
                                        <p:cTn id="27" dur="10" fill="hold"/>
                                        <p:tgtEl>
                                          <p:spTgt spid="2">
                                            <p:txEl>
                                              <p:pRg st="3" end="3"/>
                                            </p:txEl>
                                          </p:spTgt>
                                        </p:tgtEl>
                                        <p:attrNameLst>
                                          <p:attrName>fillcolor</p:attrName>
                                        </p:attrNameLst>
                                      </p:cBhvr>
                                      <p:by>
                                        <p:hsl h="0" s="12549" l="25098"/>
                                      </p:by>
                                    </p:animClr>
                                    <p:animClr clrSpc="hsl" dir="cw">
                                      <p:cBhvr>
                                        <p:cTn id="28" dur="10" fill="hold"/>
                                        <p:tgtEl>
                                          <p:spTgt spid="2">
                                            <p:txEl>
                                              <p:pRg st="3" end="3"/>
                                            </p:txEl>
                                          </p:spTgt>
                                        </p:tgtEl>
                                        <p:attrNameLst>
                                          <p:attrName>stroke.color</p:attrName>
                                        </p:attrNameLst>
                                      </p:cBhvr>
                                      <p:by>
                                        <p:hsl h="0" s="12549" l="25098"/>
                                      </p:by>
                                    </p:animClr>
                                    <p:set>
                                      <p:cBhvr>
                                        <p:cTn id="29" dur="10" fill="hold"/>
                                        <p:tgtEl>
                                          <p:spTgt spid="2">
                                            <p:txEl>
                                              <p:pRg st="3" end="3"/>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en-US" sz="2000" b="0" i="0" u="none" strike="noStrike" baseline="0" dirty="0">
                <a:latin typeface="CMR10"/>
              </a:rPr>
              <a:t>Firstly, matching between the predicted and ground truth is done by using bipartite matching.</a:t>
            </a:r>
          </a:p>
          <a:p>
            <a:r>
              <a:rPr lang="en-US" sz="2000" b="0" dirty="0">
                <a:latin typeface="CMR10"/>
              </a:rPr>
              <a:t>Cost matrix include </a:t>
            </a:r>
            <a:r>
              <a:rPr lang="en-US" sz="2000" b="0" i="0" u="none" strike="noStrike" baseline="0" dirty="0">
                <a:latin typeface="CMR10"/>
              </a:rPr>
              <a:t>pair-wise </a:t>
            </a:r>
            <a:r>
              <a:rPr lang="en-US" sz="2000" b="0" i="0" u="none" strike="noStrike" baseline="0" dirty="0">
                <a:latin typeface="CMTI10"/>
              </a:rPr>
              <a:t>matching cost of</a:t>
            </a:r>
            <a:r>
              <a:rPr lang="en-US" sz="2000" b="0" dirty="0">
                <a:latin typeface="CMR10"/>
              </a:rPr>
              <a:t> classification loss and </a:t>
            </a:r>
            <a:r>
              <a:rPr lang="en-US" sz="2000" b="0" dirty="0" err="1">
                <a:latin typeface="CMR10"/>
              </a:rPr>
              <a:t>bbox</a:t>
            </a:r>
            <a:r>
              <a:rPr lang="en-US" sz="2000" b="0" dirty="0">
                <a:latin typeface="CMR10"/>
              </a:rPr>
              <a:t> similarity (L1 loss and </a:t>
            </a:r>
            <a:r>
              <a:rPr lang="en-US" sz="2000" b="0" dirty="0" err="1">
                <a:latin typeface="CMR10"/>
              </a:rPr>
              <a:t>GIoU</a:t>
            </a:r>
            <a:r>
              <a:rPr lang="en-US" sz="2000" b="0" dirty="0">
                <a:latin typeface="CMR10"/>
              </a:rPr>
              <a:t> loss).</a:t>
            </a:r>
          </a:p>
          <a:p>
            <a:r>
              <a:rPr lang="en-US" sz="2000" b="0" i="0" u="none" strike="noStrike" baseline="0" dirty="0">
                <a:latin typeface="CMR10"/>
              </a:rPr>
              <a:t>Once cost </a:t>
            </a:r>
            <a:r>
              <a:rPr lang="en-US" sz="2000" b="0" dirty="0">
                <a:latin typeface="CMR10"/>
              </a:rPr>
              <a:t>matrix is available, apply bipartite matching to find mini cost assignment between ground truth and predictions.</a:t>
            </a:r>
          </a:p>
          <a:p>
            <a:r>
              <a:rPr lang="en-US" sz="2000" b="0" i="0" u="none" strike="noStrike" baseline="0" dirty="0">
                <a:latin typeface="CMR10"/>
              </a:rPr>
              <a:t>As per matching extend target table to N (object queries size) size.</a:t>
            </a:r>
          </a:p>
          <a:p>
            <a:r>
              <a:rPr lang="en-US" sz="2000" b="0" dirty="0">
                <a:latin typeface="CMR10"/>
              </a:rPr>
              <a:t>Then, perform object specific loss i.e. CE loss for classification and (L1 and </a:t>
            </a:r>
            <a:r>
              <a:rPr lang="en-US" sz="2000" b="0" dirty="0" err="1">
                <a:latin typeface="CMR10"/>
              </a:rPr>
              <a:t>GIoU</a:t>
            </a:r>
            <a:r>
              <a:rPr lang="en-US" sz="2000" b="0" dirty="0">
                <a:latin typeface="CMR10"/>
              </a:rPr>
              <a:t> loss for </a:t>
            </a:r>
            <a:r>
              <a:rPr lang="en-US" sz="2000" b="0" dirty="0" err="1">
                <a:latin typeface="CMR10"/>
              </a:rPr>
              <a:t>bbox</a:t>
            </a:r>
            <a:r>
              <a:rPr lang="en-US" sz="2000" b="0" dirty="0">
                <a:latin typeface="CMR10"/>
              </a:rPr>
              <a:t> </a:t>
            </a:r>
            <a:r>
              <a:rPr lang="en-US" sz="2000" b="0" dirty="0" err="1">
                <a:latin typeface="CMR10"/>
              </a:rPr>
              <a:t>coord</a:t>
            </a:r>
            <a:r>
              <a:rPr lang="en-US" sz="2000" b="0" dirty="0">
                <a:latin typeface="CMR10"/>
              </a:rPr>
              <a:t> regression).</a:t>
            </a:r>
            <a:endParaRPr lang="en-US" sz="2000" b="0" i="0" u="none" strike="noStrike" baseline="0" dirty="0">
              <a:latin typeface="CMR10"/>
            </a:endParaRP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DETR Loss</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40</a:t>
            </a:fld>
            <a:r>
              <a:rPr lang="de-DE" sz="2000" dirty="0"/>
              <a:t> </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795699"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4" name="TextBox 13">
            <a:extLst>
              <a:ext uri="{FF2B5EF4-FFF2-40B4-BE49-F238E27FC236}">
                <a16:creationId xmlns:a16="http://schemas.microsoft.com/office/drawing/2014/main" id="{0CC0B863-1EF1-75FF-19B3-29580E70E035}"/>
              </a:ext>
            </a:extLst>
          </p:cNvPr>
          <p:cNvSpPr txBox="1"/>
          <p:nvPr/>
        </p:nvSpPr>
        <p:spPr>
          <a:xfrm>
            <a:off x="11966" y="6215563"/>
            <a:ext cx="7613303" cy="369332"/>
          </a:xfrm>
          <a:prstGeom prst="rect">
            <a:avLst/>
          </a:prstGeom>
          <a:noFill/>
        </p:spPr>
        <p:txBody>
          <a:bodyPr wrap="none" rtlCol="0">
            <a:spAutoFit/>
          </a:bodyPr>
          <a:lstStyle/>
          <a:p>
            <a:pPr algn="l"/>
            <a:r>
              <a:rPr lang="en-US" sz="1800" b="0" i="0" u="none" strike="noStrike" baseline="0" dirty="0" err="1">
                <a:latin typeface="CMR9"/>
              </a:rPr>
              <a:t>R.Stewart</a:t>
            </a:r>
            <a:r>
              <a:rPr lang="en-US" sz="1800" b="0" i="0" u="none" strike="noStrike" baseline="0" dirty="0">
                <a:latin typeface="CMR9"/>
              </a:rPr>
              <a:t> et al. “End-to-end people detection in crowded scenes” (CVPR) 2016.</a:t>
            </a:r>
            <a:endParaRPr lang="en-DE" dirty="0"/>
          </a:p>
        </p:txBody>
      </p:sp>
    </p:spTree>
    <p:extLst>
      <p:ext uri="{BB962C8B-B14F-4D97-AF65-F5344CB8AC3E}">
        <p14:creationId xmlns:p14="http://schemas.microsoft.com/office/powerpoint/2010/main" val="104808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en-US" sz="1800" b="0" dirty="0">
                <a:latin typeface="CMR10"/>
              </a:rPr>
              <a:t>O</a:t>
            </a:r>
            <a:r>
              <a:rPr lang="en-US" sz="1800" b="0" i="0" u="none" strike="noStrike" baseline="0" dirty="0">
                <a:latin typeface="CMR10"/>
              </a:rPr>
              <a:t>ptimal bipartite matching(one-to-one) between ground truth (y) and set of N predicted  objects</a:t>
            </a:r>
          </a:p>
          <a:p>
            <a:pPr algn="l"/>
            <a:r>
              <a:rPr lang="en-US" sz="1800" b="0" i="0" u="none" strike="noStrike" baseline="0" dirty="0">
                <a:latin typeface="CMR10"/>
              </a:rPr>
              <a:t>L(match) is a pair-wise </a:t>
            </a:r>
            <a:r>
              <a:rPr lang="en-US" sz="1800" b="0" i="0" u="none" strike="noStrike" baseline="0" dirty="0">
                <a:latin typeface="CMTI10"/>
              </a:rPr>
              <a:t>matching cost (class prediction and similarity of predicted and ground truth </a:t>
            </a:r>
            <a:r>
              <a:rPr lang="en-US" sz="1800" b="0" i="0" u="none" strike="noStrike" baseline="0" dirty="0" err="1">
                <a:latin typeface="CMTI10"/>
              </a:rPr>
              <a:t>bbox</a:t>
            </a:r>
            <a:r>
              <a:rPr lang="en-US" sz="1800" b="0" i="0" u="none" strike="noStrike" baseline="0" dirty="0">
                <a:latin typeface="CMTI10"/>
              </a:rPr>
              <a:t>) </a:t>
            </a:r>
            <a:r>
              <a:rPr lang="en-US" sz="1800" b="0" i="0" u="none" strike="noStrike" baseline="0" dirty="0">
                <a:latin typeface="CMR10"/>
              </a:rPr>
              <a:t>between </a:t>
            </a:r>
            <a:r>
              <a:rPr lang="en-US" sz="1800" b="0" i="0" u="none" strike="noStrike" baseline="0" dirty="0">
                <a:latin typeface="CMMI10"/>
              </a:rPr>
              <a:t>y{</a:t>
            </a:r>
            <a:r>
              <a:rPr lang="en-US" sz="1800" b="0" i="0" u="none" strike="noStrike" baseline="0" dirty="0" err="1">
                <a:latin typeface="CMMI7"/>
              </a:rPr>
              <a:t>i</a:t>
            </a:r>
            <a:r>
              <a:rPr lang="en-US" sz="1800" b="0" i="0" u="none" strike="noStrike" baseline="0" dirty="0">
                <a:latin typeface="CMMI7"/>
              </a:rPr>
              <a:t>} </a:t>
            </a:r>
            <a:r>
              <a:rPr lang="en-US" sz="1800" b="0" i="0" u="none" strike="noStrike" baseline="0" dirty="0">
                <a:latin typeface="CMR10"/>
              </a:rPr>
              <a:t>and a prediction with index</a:t>
            </a:r>
          </a:p>
          <a:p>
            <a:pPr algn="l"/>
            <a:endParaRPr lang="en-US" sz="1800" b="0" dirty="0">
              <a:latin typeface="CMR10"/>
            </a:endParaRPr>
          </a:p>
          <a:p>
            <a:pPr algn="l"/>
            <a:endParaRPr lang="en-US" sz="1800" b="0" i="0" u="none" strike="noStrike" baseline="0" dirty="0">
              <a:latin typeface="CMR10"/>
            </a:endParaRPr>
          </a:p>
          <a:p>
            <a:pPr algn="l"/>
            <a:endParaRPr lang="en-US" sz="1800" b="0" dirty="0">
              <a:latin typeface="CMR10"/>
            </a:endParaRPr>
          </a:p>
          <a:p>
            <a:pPr algn="l"/>
            <a:r>
              <a:rPr lang="en-US" sz="1800" b="0" i="0" u="none" strike="noStrike" baseline="0" dirty="0">
                <a:latin typeface="CMR10"/>
              </a:rPr>
              <a:t>Object specific loss – for all matched pairs. Linear combination of class prediction (CE) and </a:t>
            </a:r>
            <a:r>
              <a:rPr lang="en-US" sz="1800" b="0" i="0" u="none" strike="noStrike" baseline="0" dirty="0" err="1">
                <a:latin typeface="CMR10"/>
              </a:rPr>
              <a:t>bbox</a:t>
            </a:r>
            <a:r>
              <a:rPr lang="en-US" sz="1800" b="0" i="0" u="none" strike="noStrike" baseline="0" dirty="0">
                <a:latin typeface="CMR10"/>
              </a:rPr>
              <a:t> loss (L1, </a:t>
            </a:r>
            <a:r>
              <a:rPr lang="en-US" sz="1800" b="0" i="0" u="none" strike="noStrike" baseline="0" dirty="0" err="1">
                <a:latin typeface="CMR10"/>
              </a:rPr>
              <a:t>GIoU</a:t>
            </a:r>
            <a:r>
              <a:rPr lang="en-US" sz="1800" b="0" i="0" u="none" strike="noStrike" baseline="0" dirty="0">
                <a:latin typeface="CMR10"/>
              </a:rPr>
              <a:t>). </a:t>
            </a:r>
            <a:endParaRPr lang="en-US" sz="1100" b="0" i="0" u="none" strike="noStrike" baseline="0" dirty="0">
              <a:latin typeface="CMR10"/>
            </a:endParaRP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DETR Loss</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41</a:t>
            </a:fld>
            <a:r>
              <a:rPr lang="de-DE" sz="2000" dirty="0"/>
              <a:t> </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795699"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pic>
        <p:nvPicPr>
          <p:cNvPr id="6" name="Picture 5">
            <a:extLst>
              <a:ext uri="{FF2B5EF4-FFF2-40B4-BE49-F238E27FC236}">
                <a16:creationId xmlns:a16="http://schemas.microsoft.com/office/drawing/2014/main" id="{21CC3E5B-4E17-45C4-4474-B010A0E0E330}"/>
              </a:ext>
            </a:extLst>
          </p:cNvPr>
          <p:cNvPicPr>
            <a:picLocks noChangeAspect="1"/>
          </p:cNvPicPr>
          <p:nvPr/>
        </p:nvPicPr>
        <p:blipFill>
          <a:blip r:embed="rId3"/>
          <a:stretch>
            <a:fillRect/>
          </a:stretch>
        </p:blipFill>
        <p:spPr>
          <a:xfrm>
            <a:off x="819807" y="5130987"/>
            <a:ext cx="7504386" cy="1093640"/>
          </a:xfrm>
          <a:prstGeom prst="rect">
            <a:avLst/>
          </a:prstGeom>
        </p:spPr>
      </p:pic>
      <p:pic>
        <p:nvPicPr>
          <p:cNvPr id="9" name="Picture 8">
            <a:extLst>
              <a:ext uri="{FF2B5EF4-FFF2-40B4-BE49-F238E27FC236}">
                <a16:creationId xmlns:a16="http://schemas.microsoft.com/office/drawing/2014/main" id="{3552E96C-C54A-74F6-D1BF-68691183C66A}"/>
              </a:ext>
            </a:extLst>
          </p:cNvPr>
          <p:cNvPicPr>
            <a:picLocks noChangeAspect="1"/>
          </p:cNvPicPr>
          <p:nvPr/>
        </p:nvPicPr>
        <p:blipFill>
          <a:blip r:embed="rId4"/>
          <a:stretch>
            <a:fillRect/>
          </a:stretch>
        </p:blipFill>
        <p:spPr>
          <a:xfrm>
            <a:off x="1887394" y="3163324"/>
            <a:ext cx="4669643" cy="1143408"/>
          </a:xfrm>
          <a:prstGeom prst="rect">
            <a:avLst/>
          </a:prstGeom>
        </p:spPr>
      </p:pic>
      <p:pic>
        <p:nvPicPr>
          <p:cNvPr id="11" name="Picture 10">
            <a:extLst>
              <a:ext uri="{FF2B5EF4-FFF2-40B4-BE49-F238E27FC236}">
                <a16:creationId xmlns:a16="http://schemas.microsoft.com/office/drawing/2014/main" id="{A98EF685-A263-459F-153E-BA65ADAE22D8}"/>
              </a:ext>
            </a:extLst>
          </p:cNvPr>
          <p:cNvPicPr>
            <a:picLocks noChangeAspect="1"/>
          </p:cNvPicPr>
          <p:nvPr/>
        </p:nvPicPr>
        <p:blipFill>
          <a:blip r:embed="rId5"/>
          <a:stretch>
            <a:fillRect/>
          </a:stretch>
        </p:blipFill>
        <p:spPr>
          <a:xfrm>
            <a:off x="2419022" y="2073203"/>
            <a:ext cx="160819" cy="356599"/>
          </a:xfrm>
          <a:prstGeom prst="rect">
            <a:avLst/>
          </a:prstGeom>
        </p:spPr>
      </p:pic>
      <p:pic>
        <p:nvPicPr>
          <p:cNvPr id="13" name="Picture 12">
            <a:extLst>
              <a:ext uri="{FF2B5EF4-FFF2-40B4-BE49-F238E27FC236}">
                <a16:creationId xmlns:a16="http://schemas.microsoft.com/office/drawing/2014/main" id="{F1EAEEF1-70E0-EA7B-0B05-3787EFE5D0EB}"/>
              </a:ext>
            </a:extLst>
          </p:cNvPr>
          <p:cNvPicPr>
            <a:picLocks noChangeAspect="1"/>
          </p:cNvPicPr>
          <p:nvPr/>
        </p:nvPicPr>
        <p:blipFill>
          <a:blip r:embed="rId6"/>
          <a:stretch>
            <a:fillRect/>
          </a:stretch>
        </p:blipFill>
        <p:spPr>
          <a:xfrm>
            <a:off x="6351668" y="2835205"/>
            <a:ext cx="368698" cy="254835"/>
          </a:xfrm>
          <a:prstGeom prst="rect">
            <a:avLst/>
          </a:prstGeom>
        </p:spPr>
      </p:pic>
      <p:sp>
        <p:nvSpPr>
          <p:cNvPr id="14" name="TextBox 13">
            <a:extLst>
              <a:ext uri="{FF2B5EF4-FFF2-40B4-BE49-F238E27FC236}">
                <a16:creationId xmlns:a16="http://schemas.microsoft.com/office/drawing/2014/main" id="{0CC0B863-1EF1-75FF-19B3-29580E70E035}"/>
              </a:ext>
            </a:extLst>
          </p:cNvPr>
          <p:cNvSpPr txBox="1"/>
          <p:nvPr/>
        </p:nvSpPr>
        <p:spPr>
          <a:xfrm>
            <a:off x="11966" y="6215563"/>
            <a:ext cx="7613303" cy="369332"/>
          </a:xfrm>
          <a:prstGeom prst="rect">
            <a:avLst/>
          </a:prstGeom>
          <a:noFill/>
        </p:spPr>
        <p:txBody>
          <a:bodyPr wrap="none" rtlCol="0">
            <a:spAutoFit/>
          </a:bodyPr>
          <a:lstStyle/>
          <a:p>
            <a:pPr algn="l"/>
            <a:r>
              <a:rPr lang="en-US" sz="1800" b="0" i="0" u="none" strike="noStrike" baseline="0" dirty="0" err="1">
                <a:latin typeface="CMR9"/>
              </a:rPr>
              <a:t>R.Stewart</a:t>
            </a:r>
            <a:r>
              <a:rPr lang="en-US" sz="1800" b="0" i="0" u="none" strike="noStrike" baseline="0" dirty="0">
                <a:latin typeface="CMR9"/>
              </a:rPr>
              <a:t> et al. “End-to-end people detection in crowded scenes” (CVPR) 2016.</a:t>
            </a:r>
            <a:endParaRPr lang="en-DE" dirty="0"/>
          </a:p>
        </p:txBody>
      </p:sp>
    </p:spTree>
    <p:extLst>
      <p:ext uri="{BB962C8B-B14F-4D97-AF65-F5344CB8AC3E}">
        <p14:creationId xmlns:p14="http://schemas.microsoft.com/office/powerpoint/2010/main" val="2341494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AutoNum type="arabicPeriod"/>
            </a:pPr>
            <a:r>
              <a:rPr lang="en-US" sz="2000" b="0" i="0" u="none" strike="noStrike" baseline="0" dirty="0">
                <a:latin typeface="CMR10"/>
              </a:rPr>
              <a:t>Find the mini of each row and subtract from each row.</a:t>
            </a:r>
          </a:p>
          <a:p>
            <a:pPr marL="457200" indent="-457200">
              <a:buFont typeface="Wingdings" charset="2"/>
              <a:buAutoNum type="arabicPeriod"/>
            </a:pPr>
            <a:r>
              <a:rPr lang="en-US" sz="2000" b="0" i="0" u="none" strike="noStrike" baseline="0" dirty="0">
                <a:latin typeface="CMR10"/>
              </a:rPr>
              <a:t>Find the mini of each column and subtract from each column.</a:t>
            </a:r>
          </a:p>
          <a:p>
            <a:pPr marL="457200" indent="-457200">
              <a:buAutoNum type="arabicPeriod"/>
            </a:pPr>
            <a:r>
              <a:rPr lang="en-US" sz="2000" b="0" i="0" u="none" strike="noStrike" baseline="0" dirty="0">
                <a:latin typeface="CMR10"/>
              </a:rPr>
              <a:t>Find mini number of vertical or horizontal lines that are needed to cover all zeros in the table (if equal to number of rows, reached optimum).</a:t>
            </a:r>
          </a:p>
          <a:p>
            <a:pPr marL="457200" indent="-457200">
              <a:buAutoNum type="arabicPeriod"/>
            </a:pPr>
            <a:r>
              <a:rPr lang="en-US" sz="2000" b="0" i="0" u="none" strike="noStrike" baseline="0" dirty="0">
                <a:latin typeface="CMR10"/>
              </a:rPr>
              <a:t>Find mini from uncovered values of matrix and subtract that mini value from all the uncovered values and add mini value to all the cells where lines are intersecting (corner points).</a:t>
            </a:r>
          </a:p>
          <a:p>
            <a:pPr marL="457200" indent="-457200">
              <a:buAutoNum type="arabicPeriod"/>
            </a:pPr>
            <a:r>
              <a:rPr lang="en-US" sz="2000" b="0" dirty="0">
                <a:latin typeface="CMR10"/>
              </a:rPr>
              <a:t>Repeat the step until number of lines needed to cover all zeros are equal to number of rows in cost table.</a:t>
            </a:r>
            <a:endParaRPr lang="en-US" sz="2000" b="0" i="0" u="none" strike="noStrike" baseline="0" dirty="0">
              <a:latin typeface="CMR10"/>
            </a:endParaRPr>
          </a:p>
          <a:p>
            <a:pPr marL="457200" indent="-457200">
              <a:buAutoNum type="arabicPeriod"/>
            </a:pPr>
            <a:endParaRPr lang="en-US" sz="2000" b="0" i="0" u="none" strike="noStrike" baseline="0" dirty="0">
              <a:latin typeface="CMR10"/>
            </a:endParaRP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Bipartite Matching</a:t>
            </a:r>
          </a:p>
        </p:txBody>
      </p:sp>
      <p:sp>
        <p:nvSpPr>
          <p:cNvPr id="5" name="Slide Number Placeholder 5">
            <a:extLst>
              <a:ext uri="{FF2B5EF4-FFF2-40B4-BE49-F238E27FC236}">
                <a16:creationId xmlns:a16="http://schemas.microsoft.com/office/drawing/2014/main" id="{7948378F-541E-A083-31C9-D96AD26D3229}"/>
              </a:ext>
            </a:extLst>
          </p:cNvPr>
          <p:cNvSpPr>
            <a:spLocks noGrp="1"/>
          </p:cNvSpPr>
          <p:nvPr>
            <p:ph type="sldNum" sz="quarter" idx="12"/>
          </p:nvPr>
        </p:nvSpPr>
        <p:spPr>
          <a:xfrm>
            <a:off x="8154186" y="6478903"/>
            <a:ext cx="956827" cy="365125"/>
          </a:xfrm>
        </p:spPr>
        <p:txBody>
          <a:bodyPr/>
          <a:lstStyle/>
          <a:p>
            <a:fld id="{8271DC61-FD4F-6F42-810D-876D2F91EC3B}" type="slidenum">
              <a:rPr lang="de-DE" sz="2000" smtClean="0"/>
              <a:t>42</a:t>
            </a:fld>
            <a:r>
              <a:rPr lang="de-DE" sz="2000" dirty="0"/>
              <a:t> </a:t>
            </a:r>
          </a:p>
        </p:txBody>
      </p:sp>
      <p:sp>
        <p:nvSpPr>
          <p:cNvPr id="7" name="TextBox 6">
            <a:extLst>
              <a:ext uri="{FF2B5EF4-FFF2-40B4-BE49-F238E27FC236}">
                <a16:creationId xmlns:a16="http://schemas.microsoft.com/office/drawing/2014/main" id="{3237AAF8-A433-16B3-86C4-5FFC3DAA8EC5}"/>
              </a:ext>
            </a:extLst>
          </p:cNvPr>
          <p:cNvSpPr txBox="1"/>
          <p:nvPr/>
        </p:nvSpPr>
        <p:spPr>
          <a:xfrm>
            <a:off x="1570" y="6463076"/>
            <a:ext cx="1795699"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Tree>
    <p:extLst>
      <p:ext uri="{BB962C8B-B14F-4D97-AF65-F5344CB8AC3E}">
        <p14:creationId xmlns:p14="http://schemas.microsoft.com/office/powerpoint/2010/main" val="1038339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Related Work: Transformer</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43</a:t>
            </a:fld>
            <a:endParaRPr lang="de-DE" sz="2000" dirty="0"/>
          </a:p>
        </p:txBody>
      </p:sp>
      <p:pic>
        <p:nvPicPr>
          <p:cNvPr id="5" name="Picture 4" descr="Diagram&#10;&#10;Description automatically generated">
            <a:extLst>
              <a:ext uri="{FF2B5EF4-FFF2-40B4-BE49-F238E27FC236}">
                <a16:creationId xmlns:a16="http://schemas.microsoft.com/office/drawing/2014/main" id="{FC32E85C-AE62-BE98-4F47-4ACDF8BD32CE}"/>
              </a:ext>
            </a:extLst>
          </p:cNvPr>
          <p:cNvPicPr>
            <a:picLocks noChangeAspect="1"/>
          </p:cNvPicPr>
          <p:nvPr/>
        </p:nvPicPr>
        <p:blipFill>
          <a:blip r:embed="rId3"/>
          <a:stretch>
            <a:fillRect/>
          </a:stretch>
        </p:blipFill>
        <p:spPr>
          <a:xfrm>
            <a:off x="1542273" y="1705861"/>
            <a:ext cx="4343776" cy="5138167"/>
          </a:xfrm>
          <a:prstGeom prst="rect">
            <a:avLst/>
          </a:prstGeom>
        </p:spPr>
      </p:pic>
      <p:pic>
        <p:nvPicPr>
          <p:cNvPr id="7" name="Picture 6" descr="A picture containing text, music, piano&#10;&#10;Description automatically generated">
            <a:extLst>
              <a:ext uri="{FF2B5EF4-FFF2-40B4-BE49-F238E27FC236}">
                <a16:creationId xmlns:a16="http://schemas.microsoft.com/office/drawing/2014/main" id="{9220A03F-F124-90B3-99E8-B54C1A183E33}"/>
              </a:ext>
            </a:extLst>
          </p:cNvPr>
          <p:cNvPicPr>
            <a:picLocks noChangeAspect="1"/>
          </p:cNvPicPr>
          <p:nvPr/>
        </p:nvPicPr>
        <p:blipFill>
          <a:blip r:embed="rId4"/>
          <a:stretch>
            <a:fillRect/>
          </a:stretch>
        </p:blipFill>
        <p:spPr>
          <a:xfrm>
            <a:off x="6092426" y="4174527"/>
            <a:ext cx="2194750" cy="2632524"/>
          </a:xfrm>
          <a:prstGeom prst="rect">
            <a:avLst/>
          </a:prstGeom>
        </p:spPr>
      </p:pic>
      <p:pic>
        <p:nvPicPr>
          <p:cNvPr id="11" name="Picture 10" descr="Diagram&#10;&#10;Description automatically generated">
            <a:extLst>
              <a:ext uri="{FF2B5EF4-FFF2-40B4-BE49-F238E27FC236}">
                <a16:creationId xmlns:a16="http://schemas.microsoft.com/office/drawing/2014/main" id="{808DED01-1D28-AA23-A442-3AFDAD18A7EA}"/>
              </a:ext>
            </a:extLst>
          </p:cNvPr>
          <p:cNvPicPr>
            <a:picLocks noChangeAspect="1"/>
          </p:cNvPicPr>
          <p:nvPr/>
        </p:nvPicPr>
        <p:blipFill>
          <a:blip r:embed="rId5"/>
          <a:stretch>
            <a:fillRect/>
          </a:stretch>
        </p:blipFill>
        <p:spPr>
          <a:xfrm>
            <a:off x="6343657" y="1769705"/>
            <a:ext cx="1356478" cy="2393511"/>
          </a:xfrm>
          <a:prstGeom prst="rect">
            <a:avLst/>
          </a:prstGeom>
        </p:spPr>
      </p:pic>
      <p:pic>
        <p:nvPicPr>
          <p:cNvPr id="6" name="Picture 5">
            <a:extLst>
              <a:ext uri="{FF2B5EF4-FFF2-40B4-BE49-F238E27FC236}">
                <a16:creationId xmlns:a16="http://schemas.microsoft.com/office/drawing/2014/main" id="{2822B44D-81B8-56E2-5F86-1C6E93D8DB60}"/>
              </a:ext>
            </a:extLst>
          </p:cNvPr>
          <p:cNvPicPr>
            <a:picLocks noChangeAspect="1"/>
          </p:cNvPicPr>
          <p:nvPr/>
        </p:nvPicPr>
        <p:blipFill>
          <a:blip r:embed="rId6"/>
          <a:stretch>
            <a:fillRect/>
          </a:stretch>
        </p:blipFill>
        <p:spPr>
          <a:xfrm>
            <a:off x="1408303" y="2730365"/>
            <a:ext cx="6545555" cy="2132219"/>
          </a:xfrm>
          <a:prstGeom prst="rect">
            <a:avLst/>
          </a:prstGeom>
        </p:spPr>
      </p:pic>
    </p:spTree>
    <p:extLst>
      <p:ext uri="{BB962C8B-B14F-4D97-AF65-F5344CB8AC3E}">
        <p14:creationId xmlns:p14="http://schemas.microsoft.com/office/powerpoint/2010/main" val="165675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
                                        <p:tgtEl>
                                          <p:spTgt spid="6"/>
                                        </p:tgtEl>
                                      </p:cBhvr>
                                    </p:animEffect>
                                    <p:set>
                                      <p:cBhvr>
                                        <p:cTn id="12" dur="1" fill="hold">
                                          <p:stCondLst>
                                            <p:cond delay="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Attention Mechanism</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44</a:t>
            </a:fld>
            <a:endParaRPr lang="de-DE" sz="2000" dirty="0"/>
          </a:p>
        </p:txBody>
      </p:sp>
      <p:pic>
        <p:nvPicPr>
          <p:cNvPr id="8" name="Picture 7">
            <a:extLst>
              <a:ext uri="{FF2B5EF4-FFF2-40B4-BE49-F238E27FC236}">
                <a16:creationId xmlns:a16="http://schemas.microsoft.com/office/drawing/2014/main" id="{43B9CBE1-4CD8-DEA8-DBEF-A54AAC6A8CF1}"/>
              </a:ext>
            </a:extLst>
          </p:cNvPr>
          <p:cNvPicPr>
            <a:picLocks noChangeAspect="1"/>
          </p:cNvPicPr>
          <p:nvPr/>
        </p:nvPicPr>
        <p:blipFill>
          <a:blip r:embed="rId3"/>
          <a:stretch>
            <a:fillRect/>
          </a:stretch>
        </p:blipFill>
        <p:spPr>
          <a:xfrm>
            <a:off x="1035034" y="2059539"/>
            <a:ext cx="6365151" cy="3919230"/>
          </a:xfrm>
          <a:prstGeom prst="rect">
            <a:avLst/>
          </a:prstGeom>
        </p:spPr>
      </p:pic>
      <p:pic>
        <p:nvPicPr>
          <p:cNvPr id="17" name="Picture 16">
            <a:extLst>
              <a:ext uri="{FF2B5EF4-FFF2-40B4-BE49-F238E27FC236}">
                <a16:creationId xmlns:a16="http://schemas.microsoft.com/office/drawing/2014/main" id="{6C49801D-020D-9BF2-28DF-6B8BEBE39643}"/>
              </a:ext>
            </a:extLst>
          </p:cNvPr>
          <p:cNvPicPr>
            <a:picLocks noChangeAspect="1"/>
          </p:cNvPicPr>
          <p:nvPr/>
        </p:nvPicPr>
        <p:blipFill>
          <a:blip r:embed="rId4"/>
          <a:stretch>
            <a:fillRect/>
          </a:stretch>
        </p:blipFill>
        <p:spPr>
          <a:xfrm>
            <a:off x="3777393" y="1660753"/>
            <a:ext cx="4832216" cy="5183275"/>
          </a:xfrm>
          <a:prstGeom prst="rect">
            <a:avLst/>
          </a:prstGeom>
        </p:spPr>
      </p:pic>
      <p:pic>
        <p:nvPicPr>
          <p:cNvPr id="19" name="Picture 18">
            <a:extLst>
              <a:ext uri="{FF2B5EF4-FFF2-40B4-BE49-F238E27FC236}">
                <a16:creationId xmlns:a16="http://schemas.microsoft.com/office/drawing/2014/main" id="{534EF5A3-15E9-41C7-B763-7864CB8D963D}"/>
              </a:ext>
            </a:extLst>
          </p:cNvPr>
          <p:cNvPicPr>
            <a:picLocks noChangeAspect="1"/>
          </p:cNvPicPr>
          <p:nvPr/>
        </p:nvPicPr>
        <p:blipFill>
          <a:blip r:embed="rId5"/>
          <a:stretch>
            <a:fillRect/>
          </a:stretch>
        </p:blipFill>
        <p:spPr>
          <a:xfrm>
            <a:off x="305673" y="2455962"/>
            <a:ext cx="3283988" cy="1680462"/>
          </a:xfrm>
          <a:prstGeom prst="rect">
            <a:avLst/>
          </a:prstGeom>
        </p:spPr>
      </p:pic>
      <p:pic>
        <p:nvPicPr>
          <p:cNvPr id="20" name="Picture 19" descr="Diagram&#10;&#10;Description automatically generated">
            <a:extLst>
              <a:ext uri="{FF2B5EF4-FFF2-40B4-BE49-F238E27FC236}">
                <a16:creationId xmlns:a16="http://schemas.microsoft.com/office/drawing/2014/main" id="{A64C8BB6-9158-C387-7AF0-8B8549609086}"/>
              </a:ext>
            </a:extLst>
          </p:cNvPr>
          <p:cNvPicPr>
            <a:picLocks noChangeAspect="1"/>
          </p:cNvPicPr>
          <p:nvPr/>
        </p:nvPicPr>
        <p:blipFill>
          <a:blip r:embed="rId6"/>
          <a:stretch>
            <a:fillRect/>
          </a:stretch>
        </p:blipFill>
        <p:spPr>
          <a:xfrm>
            <a:off x="1553672" y="4191942"/>
            <a:ext cx="1356478" cy="2393511"/>
          </a:xfrm>
          <a:prstGeom prst="rect">
            <a:avLst/>
          </a:prstGeom>
        </p:spPr>
      </p:pic>
    </p:spTree>
    <p:extLst>
      <p:ext uri="{BB962C8B-B14F-4D97-AF65-F5344CB8AC3E}">
        <p14:creationId xmlns:p14="http://schemas.microsoft.com/office/powerpoint/2010/main" val="117969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
                                        <p:tgtEl>
                                          <p:spTgt spid="8"/>
                                        </p:tgtEl>
                                      </p:cBhvr>
                                    </p:animEffect>
                                    <p:set>
                                      <p:cBhvr>
                                        <p:cTn id="12" dur="1" fill="hold">
                                          <p:stCondLst>
                                            <p:cond delay="9"/>
                                          </p:stCondLst>
                                        </p:cTn>
                                        <p:tgtEl>
                                          <p:spTgt spid="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Multi Head - Attention Mechanism</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45</a:t>
            </a:fld>
            <a:endParaRPr lang="de-DE" sz="2000" dirty="0"/>
          </a:p>
        </p:txBody>
      </p:sp>
      <p:pic>
        <p:nvPicPr>
          <p:cNvPr id="5" name="Picture 4">
            <a:extLst>
              <a:ext uri="{FF2B5EF4-FFF2-40B4-BE49-F238E27FC236}">
                <a16:creationId xmlns:a16="http://schemas.microsoft.com/office/drawing/2014/main" id="{46D2CA70-144C-DE1D-59AD-659F38503FBE}"/>
              </a:ext>
            </a:extLst>
          </p:cNvPr>
          <p:cNvPicPr>
            <a:picLocks noChangeAspect="1"/>
          </p:cNvPicPr>
          <p:nvPr/>
        </p:nvPicPr>
        <p:blipFill>
          <a:blip r:embed="rId3"/>
          <a:stretch>
            <a:fillRect/>
          </a:stretch>
        </p:blipFill>
        <p:spPr>
          <a:xfrm>
            <a:off x="3152313" y="2117039"/>
            <a:ext cx="5817294" cy="2908647"/>
          </a:xfrm>
          <a:prstGeom prst="rect">
            <a:avLst/>
          </a:prstGeom>
        </p:spPr>
      </p:pic>
      <p:pic>
        <p:nvPicPr>
          <p:cNvPr id="7" name="Picture 6">
            <a:extLst>
              <a:ext uri="{FF2B5EF4-FFF2-40B4-BE49-F238E27FC236}">
                <a16:creationId xmlns:a16="http://schemas.microsoft.com/office/drawing/2014/main" id="{32F40E33-C5DA-5D5C-CAF6-953A646796E5}"/>
              </a:ext>
            </a:extLst>
          </p:cNvPr>
          <p:cNvPicPr>
            <a:picLocks noChangeAspect="1"/>
          </p:cNvPicPr>
          <p:nvPr/>
        </p:nvPicPr>
        <p:blipFill>
          <a:blip r:embed="rId4"/>
          <a:stretch>
            <a:fillRect/>
          </a:stretch>
        </p:blipFill>
        <p:spPr>
          <a:xfrm>
            <a:off x="1038273" y="2064216"/>
            <a:ext cx="7212594" cy="3733214"/>
          </a:xfrm>
          <a:prstGeom prst="rect">
            <a:avLst/>
          </a:prstGeom>
        </p:spPr>
      </p:pic>
      <p:pic>
        <p:nvPicPr>
          <p:cNvPr id="14" name="Picture 13" descr="A picture containing text, music, piano&#10;&#10;Description automatically generated">
            <a:extLst>
              <a:ext uri="{FF2B5EF4-FFF2-40B4-BE49-F238E27FC236}">
                <a16:creationId xmlns:a16="http://schemas.microsoft.com/office/drawing/2014/main" id="{F75AF37D-5B3B-8455-8729-1C69486D6180}"/>
              </a:ext>
            </a:extLst>
          </p:cNvPr>
          <p:cNvPicPr>
            <a:picLocks noChangeAspect="1"/>
          </p:cNvPicPr>
          <p:nvPr/>
        </p:nvPicPr>
        <p:blipFill>
          <a:blip r:embed="rId5"/>
          <a:stretch>
            <a:fillRect/>
          </a:stretch>
        </p:blipFill>
        <p:spPr>
          <a:xfrm>
            <a:off x="376830" y="2531223"/>
            <a:ext cx="2194750" cy="2632524"/>
          </a:xfrm>
          <a:prstGeom prst="rect">
            <a:avLst/>
          </a:prstGeom>
        </p:spPr>
      </p:pic>
    </p:spTree>
    <p:extLst>
      <p:ext uri="{BB962C8B-B14F-4D97-AF65-F5344CB8AC3E}">
        <p14:creationId xmlns:p14="http://schemas.microsoft.com/office/powerpoint/2010/main" val="124129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
                                        <p:tgtEl>
                                          <p:spTgt spid="5"/>
                                        </p:tgtEl>
                                      </p:cBhvr>
                                    </p:animEffect>
                                    <p:set>
                                      <p:cBhvr>
                                        <p:cTn id="15" dur="1" fill="hold">
                                          <p:stCondLst>
                                            <p:cond delay="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10"/>
                                        <p:tgtEl>
                                          <p:spTgt spid="14"/>
                                        </p:tgtEl>
                                      </p:cBhvr>
                                    </p:animEffect>
                                    <p:set>
                                      <p:cBhvr>
                                        <p:cTn id="18" dur="1" fill="hold">
                                          <p:stCondLst>
                                            <p:cond delay="9"/>
                                          </p:stCondLst>
                                        </p:cTn>
                                        <p:tgtEl>
                                          <p:spTgt spid="1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Multi Head - Attention Mechanism</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46</a:t>
            </a:fld>
            <a:endParaRPr lang="de-DE" sz="2000" dirty="0"/>
          </a:p>
        </p:txBody>
      </p:sp>
      <p:pic>
        <p:nvPicPr>
          <p:cNvPr id="6" name="Picture 5">
            <a:extLst>
              <a:ext uri="{FF2B5EF4-FFF2-40B4-BE49-F238E27FC236}">
                <a16:creationId xmlns:a16="http://schemas.microsoft.com/office/drawing/2014/main" id="{13B60343-4B04-5948-02D7-C366AAC29BD2}"/>
              </a:ext>
            </a:extLst>
          </p:cNvPr>
          <p:cNvPicPr>
            <a:picLocks noChangeAspect="1"/>
          </p:cNvPicPr>
          <p:nvPr/>
        </p:nvPicPr>
        <p:blipFill>
          <a:blip r:embed="rId3"/>
          <a:stretch>
            <a:fillRect/>
          </a:stretch>
        </p:blipFill>
        <p:spPr>
          <a:xfrm>
            <a:off x="337132" y="1843303"/>
            <a:ext cx="8328459" cy="4509487"/>
          </a:xfrm>
          <a:prstGeom prst="rect">
            <a:avLst/>
          </a:prstGeom>
        </p:spPr>
      </p:pic>
    </p:spTree>
    <p:extLst>
      <p:ext uri="{BB962C8B-B14F-4D97-AF65-F5344CB8AC3E}">
        <p14:creationId xmlns:p14="http://schemas.microsoft.com/office/powerpoint/2010/main" val="1161590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Final Linear Layer</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47</a:t>
            </a:fld>
            <a:endParaRPr lang="de-DE" sz="2000" dirty="0"/>
          </a:p>
        </p:txBody>
      </p:sp>
      <p:sp>
        <p:nvSpPr>
          <p:cNvPr id="4" name="TextBox 3">
            <a:extLst>
              <a:ext uri="{FF2B5EF4-FFF2-40B4-BE49-F238E27FC236}">
                <a16:creationId xmlns:a16="http://schemas.microsoft.com/office/drawing/2014/main" id="{D55605BC-239D-E2AF-81CB-75625078A9E6}"/>
              </a:ext>
            </a:extLst>
          </p:cNvPr>
          <p:cNvSpPr txBox="1"/>
          <p:nvPr/>
        </p:nvSpPr>
        <p:spPr>
          <a:xfrm>
            <a:off x="602343" y="1778185"/>
            <a:ext cx="7759232" cy="1015663"/>
          </a:xfrm>
          <a:prstGeom prst="rect">
            <a:avLst/>
          </a:prstGeom>
          <a:noFill/>
        </p:spPr>
        <p:txBody>
          <a:bodyPr wrap="square" rtlCol="0">
            <a:spAutoFit/>
          </a:bodyPr>
          <a:lstStyle/>
          <a:p>
            <a:r>
              <a:rPr lang="en-US" sz="2000" dirty="0"/>
              <a:t>Converts the Decoder output to the dictionary word.</a:t>
            </a:r>
          </a:p>
          <a:p>
            <a:r>
              <a:rPr lang="en-US" sz="2000" dirty="0"/>
              <a:t>Convert decoder output to much larger vector (vocab size).</a:t>
            </a:r>
          </a:p>
          <a:p>
            <a:r>
              <a:rPr lang="en-US" sz="2000" dirty="0"/>
              <a:t>Apply </a:t>
            </a:r>
            <a:r>
              <a:rPr lang="en-US" sz="2000" dirty="0" err="1"/>
              <a:t>Softmax</a:t>
            </a:r>
            <a:r>
              <a:rPr lang="en-US" sz="2000" dirty="0"/>
              <a:t>.</a:t>
            </a:r>
          </a:p>
        </p:txBody>
      </p:sp>
      <p:pic>
        <p:nvPicPr>
          <p:cNvPr id="6" name="Picture 5">
            <a:extLst>
              <a:ext uri="{FF2B5EF4-FFF2-40B4-BE49-F238E27FC236}">
                <a16:creationId xmlns:a16="http://schemas.microsoft.com/office/drawing/2014/main" id="{F468E992-ABC7-FCC8-86EF-4C31A9785EE3}"/>
              </a:ext>
            </a:extLst>
          </p:cNvPr>
          <p:cNvPicPr>
            <a:picLocks noChangeAspect="1"/>
          </p:cNvPicPr>
          <p:nvPr/>
        </p:nvPicPr>
        <p:blipFill>
          <a:blip r:embed="rId3"/>
          <a:stretch>
            <a:fillRect/>
          </a:stretch>
        </p:blipFill>
        <p:spPr>
          <a:xfrm>
            <a:off x="1639632" y="3057175"/>
            <a:ext cx="5684653" cy="3245062"/>
          </a:xfrm>
          <a:prstGeom prst="rect">
            <a:avLst/>
          </a:prstGeom>
        </p:spPr>
      </p:pic>
    </p:spTree>
    <p:extLst>
      <p:ext uri="{BB962C8B-B14F-4D97-AF65-F5344CB8AC3E}">
        <p14:creationId xmlns:p14="http://schemas.microsoft.com/office/powerpoint/2010/main" val="2778622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Position Encoding</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48</a:t>
            </a:fld>
            <a:endParaRPr lang="de-DE" sz="2000" dirty="0"/>
          </a:p>
        </p:txBody>
      </p:sp>
      <p:sp>
        <p:nvSpPr>
          <p:cNvPr id="5" name="TextBox 4">
            <a:extLst>
              <a:ext uri="{FF2B5EF4-FFF2-40B4-BE49-F238E27FC236}">
                <a16:creationId xmlns:a16="http://schemas.microsoft.com/office/drawing/2014/main" id="{6775ECCA-7FAE-A903-A56D-83D7D43160C2}"/>
              </a:ext>
            </a:extLst>
          </p:cNvPr>
          <p:cNvSpPr txBox="1"/>
          <p:nvPr/>
        </p:nvSpPr>
        <p:spPr>
          <a:xfrm>
            <a:off x="581134" y="1794012"/>
            <a:ext cx="8084457" cy="707886"/>
          </a:xfrm>
          <a:prstGeom prst="rect">
            <a:avLst/>
          </a:prstGeom>
          <a:noFill/>
        </p:spPr>
        <p:txBody>
          <a:bodyPr wrap="square" rtlCol="0">
            <a:spAutoFit/>
          </a:bodyPr>
          <a:lstStyle/>
          <a:p>
            <a:r>
              <a:rPr lang="en-US" sz="2000" dirty="0">
                <a:solidFill>
                  <a:srgbClr val="222222"/>
                </a:solidFill>
                <a:latin typeface="Helvetica" panose="020B0604020202020204" pitchFamily="34" charset="0"/>
              </a:rPr>
              <a:t>D</a:t>
            </a:r>
            <a:r>
              <a:rPr lang="en-US" sz="2000" b="0" i="0" dirty="0">
                <a:solidFill>
                  <a:srgbClr val="222222"/>
                </a:solidFill>
                <a:effectLst/>
                <a:latin typeface="Helvetica" panose="020B0604020202020204" pitchFamily="34" charset="0"/>
              </a:rPr>
              <a:t>etermine the position of each word, or the distance between different words in the sequence.</a:t>
            </a:r>
            <a:endParaRPr lang="en-DE" sz="2000" dirty="0"/>
          </a:p>
        </p:txBody>
      </p:sp>
      <p:pic>
        <p:nvPicPr>
          <p:cNvPr id="8" name="Picture 7">
            <a:extLst>
              <a:ext uri="{FF2B5EF4-FFF2-40B4-BE49-F238E27FC236}">
                <a16:creationId xmlns:a16="http://schemas.microsoft.com/office/drawing/2014/main" id="{B7211447-ABA1-8AB0-8F1C-16BA2B261EB6}"/>
              </a:ext>
            </a:extLst>
          </p:cNvPr>
          <p:cNvPicPr>
            <a:picLocks noChangeAspect="1"/>
          </p:cNvPicPr>
          <p:nvPr/>
        </p:nvPicPr>
        <p:blipFill>
          <a:blip r:embed="rId3"/>
          <a:stretch>
            <a:fillRect/>
          </a:stretch>
        </p:blipFill>
        <p:spPr>
          <a:xfrm>
            <a:off x="1996549" y="2501898"/>
            <a:ext cx="5822744" cy="4302429"/>
          </a:xfrm>
          <a:prstGeom prst="rect">
            <a:avLst/>
          </a:prstGeom>
        </p:spPr>
      </p:pic>
    </p:spTree>
    <p:extLst>
      <p:ext uri="{BB962C8B-B14F-4D97-AF65-F5344CB8AC3E}">
        <p14:creationId xmlns:p14="http://schemas.microsoft.com/office/powerpoint/2010/main" val="225715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Encoder</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49</a:t>
            </a:fld>
            <a:endParaRPr lang="de-DE" sz="2000" dirty="0"/>
          </a:p>
        </p:txBody>
      </p:sp>
      <p:pic>
        <p:nvPicPr>
          <p:cNvPr id="6" name="Picture 5">
            <a:extLst>
              <a:ext uri="{FF2B5EF4-FFF2-40B4-BE49-F238E27FC236}">
                <a16:creationId xmlns:a16="http://schemas.microsoft.com/office/drawing/2014/main" id="{890C7755-7580-3CA8-2897-95275F1A717B}"/>
              </a:ext>
            </a:extLst>
          </p:cNvPr>
          <p:cNvPicPr>
            <a:picLocks noChangeAspect="1"/>
          </p:cNvPicPr>
          <p:nvPr/>
        </p:nvPicPr>
        <p:blipFill>
          <a:blip r:embed="rId3"/>
          <a:stretch>
            <a:fillRect/>
          </a:stretch>
        </p:blipFill>
        <p:spPr>
          <a:xfrm>
            <a:off x="1934187" y="1705861"/>
            <a:ext cx="5420765" cy="5076092"/>
          </a:xfrm>
          <a:prstGeom prst="rect">
            <a:avLst/>
          </a:prstGeom>
        </p:spPr>
      </p:pic>
    </p:spTree>
    <p:extLst>
      <p:ext uri="{BB962C8B-B14F-4D97-AF65-F5344CB8AC3E}">
        <p14:creationId xmlns:p14="http://schemas.microsoft.com/office/powerpoint/2010/main" val="2235739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5172811"/>
            <a:ext cx="8084457" cy="1538707"/>
          </a:xfrm>
        </p:spPr>
        <p:txBody>
          <a:bodyPr>
            <a:normAutofit fontScale="92500" lnSpcReduction="10000"/>
          </a:bodyPr>
          <a:lstStyle/>
          <a:p>
            <a:pPr marL="342900" indent="-342900">
              <a:buFont typeface="Arial" panose="020B0604020202020204" pitchFamily="34" charset="0"/>
              <a:buChar char="•"/>
            </a:pPr>
            <a:r>
              <a:rPr lang="de-DE" sz="2200" b="0" dirty="0"/>
              <a:t>Task: Waypoint Prediction</a:t>
            </a:r>
          </a:p>
          <a:p>
            <a:pPr marL="342900" indent="-342900">
              <a:buFont typeface="Arial" panose="020B0604020202020204" pitchFamily="34" charset="0"/>
              <a:buChar char="•"/>
            </a:pPr>
            <a:r>
              <a:rPr lang="de-DE" sz="2200" b="0" dirty="0"/>
              <a:t>Deep and slow fusion on multi-sensor data by attention menchanism using Transformer.</a:t>
            </a:r>
          </a:p>
          <a:p>
            <a:pPr marL="342900" indent="-342900">
              <a:buFont typeface="Arial" panose="020B0604020202020204" pitchFamily="34" charset="0"/>
              <a:buChar char="•"/>
            </a:pPr>
            <a:r>
              <a:rPr lang="de-DE" sz="2200" b="0" dirty="0"/>
              <a:t>Outputs global context feature vector.</a:t>
            </a:r>
          </a:p>
          <a:p>
            <a:pPr marL="342900" indent="-342900">
              <a:buFont typeface="Arial" panose="020B0604020202020204" pitchFamily="34" charset="0"/>
              <a:buChar char="•"/>
            </a:pPr>
            <a:endParaRPr lang="de-DE" sz="1600" b="0" dirty="0"/>
          </a:p>
          <a:p>
            <a:pPr marL="457200" indent="-457200">
              <a:buFont typeface="Arial" panose="020B0604020202020204" pitchFamily="34" charset="0"/>
              <a:buChar char="•"/>
            </a:pPr>
            <a:endParaRPr lang="de-DE"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Transformer Fusion (TransFuser)</a:t>
            </a:r>
          </a:p>
        </p:txBody>
      </p:sp>
      <p:pic>
        <p:nvPicPr>
          <p:cNvPr id="5" name="Picture 4" descr="Diagram, schematic&#10;&#10;Description automatically generated">
            <a:extLst>
              <a:ext uri="{FF2B5EF4-FFF2-40B4-BE49-F238E27FC236}">
                <a16:creationId xmlns:a16="http://schemas.microsoft.com/office/drawing/2014/main" id="{E7A9599B-9228-C053-78D3-B9FE5FF76DEF}"/>
              </a:ext>
            </a:extLst>
          </p:cNvPr>
          <p:cNvPicPr>
            <a:picLocks noChangeAspect="1"/>
          </p:cNvPicPr>
          <p:nvPr/>
        </p:nvPicPr>
        <p:blipFill>
          <a:blip r:embed="rId3"/>
          <a:stretch>
            <a:fillRect/>
          </a:stretch>
        </p:blipFill>
        <p:spPr>
          <a:xfrm>
            <a:off x="602342" y="1718540"/>
            <a:ext cx="7446388" cy="3388652"/>
          </a:xfrm>
          <a:prstGeom prst="rect">
            <a:avLst/>
          </a:prstGeom>
        </p:spPr>
      </p:pic>
      <p:sp>
        <p:nvSpPr>
          <p:cNvPr id="6" name="Rectangle 5">
            <a:extLst>
              <a:ext uri="{FF2B5EF4-FFF2-40B4-BE49-F238E27FC236}">
                <a16:creationId xmlns:a16="http://schemas.microsoft.com/office/drawing/2014/main" id="{F74059F9-EE69-5CAB-4FCC-7FCD14D757E8}"/>
              </a:ext>
            </a:extLst>
          </p:cNvPr>
          <p:cNvSpPr/>
          <p:nvPr/>
        </p:nvSpPr>
        <p:spPr>
          <a:xfrm>
            <a:off x="1547446" y="2022348"/>
            <a:ext cx="1446963" cy="28939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7" name="Rectangle 6">
            <a:extLst>
              <a:ext uri="{FF2B5EF4-FFF2-40B4-BE49-F238E27FC236}">
                <a16:creationId xmlns:a16="http://schemas.microsoft.com/office/drawing/2014/main" id="{E0EA9F8E-3771-9A5E-4A5A-8770D4B964D2}"/>
              </a:ext>
            </a:extLst>
          </p:cNvPr>
          <p:cNvSpPr/>
          <p:nvPr/>
        </p:nvSpPr>
        <p:spPr>
          <a:xfrm>
            <a:off x="7070527" y="2374041"/>
            <a:ext cx="884256" cy="20900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2" name="TextBox 11">
            <a:extLst>
              <a:ext uri="{FF2B5EF4-FFF2-40B4-BE49-F238E27FC236}">
                <a16:creationId xmlns:a16="http://schemas.microsoft.com/office/drawing/2014/main" id="{569E6469-B63F-4324-83C3-45FEE0820526}"/>
              </a:ext>
            </a:extLst>
          </p:cNvPr>
          <p:cNvSpPr txBox="1"/>
          <p:nvPr/>
        </p:nvSpPr>
        <p:spPr>
          <a:xfrm>
            <a:off x="5703168" y="1685451"/>
            <a:ext cx="2231508" cy="400110"/>
          </a:xfrm>
          <a:prstGeom prst="rect">
            <a:avLst/>
          </a:prstGeom>
          <a:noFill/>
        </p:spPr>
        <p:txBody>
          <a:bodyPr wrap="none" rtlCol="0">
            <a:spAutoFit/>
          </a:bodyPr>
          <a:lstStyle/>
          <a:p>
            <a:r>
              <a:rPr lang="en-US" sz="2000" dirty="0">
                <a:solidFill>
                  <a:srgbClr val="C00000"/>
                </a:solidFill>
              </a:rPr>
              <a:t>RGB Image Encoder</a:t>
            </a:r>
            <a:endParaRPr lang="en-DE" sz="2000" dirty="0">
              <a:solidFill>
                <a:srgbClr val="C00000"/>
              </a:solidFill>
            </a:endParaRPr>
          </a:p>
        </p:txBody>
      </p:sp>
      <p:sp>
        <p:nvSpPr>
          <p:cNvPr id="13" name="TextBox 12">
            <a:extLst>
              <a:ext uri="{FF2B5EF4-FFF2-40B4-BE49-F238E27FC236}">
                <a16:creationId xmlns:a16="http://schemas.microsoft.com/office/drawing/2014/main" id="{233DA4AB-5FA4-AC8B-6536-05AA96DE1901}"/>
              </a:ext>
            </a:extLst>
          </p:cNvPr>
          <p:cNvSpPr txBox="1"/>
          <p:nvPr/>
        </p:nvSpPr>
        <p:spPr>
          <a:xfrm>
            <a:off x="5882614" y="4907137"/>
            <a:ext cx="2203424" cy="400110"/>
          </a:xfrm>
          <a:prstGeom prst="rect">
            <a:avLst/>
          </a:prstGeom>
          <a:noFill/>
        </p:spPr>
        <p:txBody>
          <a:bodyPr wrap="none" rtlCol="0">
            <a:spAutoFit/>
          </a:bodyPr>
          <a:lstStyle/>
          <a:p>
            <a:r>
              <a:rPr lang="en-US" sz="2000" dirty="0">
                <a:solidFill>
                  <a:srgbClr val="C00000"/>
                </a:solidFill>
              </a:rPr>
              <a:t>BEV Image Encoder</a:t>
            </a:r>
            <a:endParaRPr lang="en-DE" sz="2000" dirty="0">
              <a:solidFill>
                <a:srgbClr val="C00000"/>
              </a:solidFill>
            </a:endParaRPr>
          </a:p>
        </p:txBody>
      </p:sp>
      <p:sp>
        <p:nvSpPr>
          <p:cNvPr id="9" name="Rectangle 8">
            <a:extLst>
              <a:ext uri="{FF2B5EF4-FFF2-40B4-BE49-F238E27FC236}">
                <a16:creationId xmlns:a16="http://schemas.microsoft.com/office/drawing/2014/main" id="{F1F3472F-5284-1F7A-B92C-40AA627584C9}"/>
              </a:ext>
            </a:extLst>
          </p:cNvPr>
          <p:cNvSpPr/>
          <p:nvPr/>
        </p:nvSpPr>
        <p:spPr>
          <a:xfrm>
            <a:off x="2994409" y="2023822"/>
            <a:ext cx="1368647" cy="28939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0" name="Rectangle 9">
            <a:extLst>
              <a:ext uri="{FF2B5EF4-FFF2-40B4-BE49-F238E27FC236}">
                <a16:creationId xmlns:a16="http://schemas.microsoft.com/office/drawing/2014/main" id="{778BF2D5-A5C3-8419-FBBB-3007C598F380}"/>
              </a:ext>
            </a:extLst>
          </p:cNvPr>
          <p:cNvSpPr/>
          <p:nvPr/>
        </p:nvSpPr>
        <p:spPr>
          <a:xfrm>
            <a:off x="4354178" y="2025298"/>
            <a:ext cx="1368647" cy="28939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1" name="Rectangle 10">
            <a:extLst>
              <a:ext uri="{FF2B5EF4-FFF2-40B4-BE49-F238E27FC236}">
                <a16:creationId xmlns:a16="http://schemas.microsoft.com/office/drawing/2014/main" id="{3B38FDB8-1F1D-BB2E-163B-5D6968D0917B}"/>
              </a:ext>
            </a:extLst>
          </p:cNvPr>
          <p:cNvSpPr/>
          <p:nvPr/>
        </p:nvSpPr>
        <p:spPr>
          <a:xfrm>
            <a:off x="5669554" y="2026774"/>
            <a:ext cx="1368647" cy="28939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5" name="TextBox 14">
            <a:extLst>
              <a:ext uri="{FF2B5EF4-FFF2-40B4-BE49-F238E27FC236}">
                <a16:creationId xmlns:a16="http://schemas.microsoft.com/office/drawing/2014/main" id="{22B342AC-60E9-7A0C-4DCB-953327542EE2}"/>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7" name="Slide Number Placeholder 5">
            <a:extLst>
              <a:ext uri="{FF2B5EF4-FFF2-40B4-BE49-F238E27FC236}">
                <a16:creationId xmlns:a16="http://schemas.microsoft.com/office/drawing/2014/main" id="{75AD056C-7E35-7500-52F2-2473E950130F}"/>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5</a:t>
            </a:fld>
            <a:r>
              <a:rPr lang="de-DE" sz="2000" dirty="0"/>
              <a:t> / 36</a:t>
            </a:r>
          </a:p>
        </p:txBody>
      </p:sp>
    </p:spTree>
    <p:extLst>
      <p:ext uri="{BB962C8B-B14F-4D97-AF65-F5344CB8AC3E}">
        <p14:creationId xmlns:p14="http://schemas.microsoft.com/office/powerpoint/2010/main" val="16730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1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10"/>
                                        <p:tgtEl>
                                          <p:spTgt spid="6"/>
                                        </p:tgtEl>
                                      </p:cBhvr>
                                    </p:animEffect>
                                    <p:set>
                                      <p:cBhvr>
                                        <p:cTn id="37" dur="1" fill="hold">
                                          <p:stCondLst>
                                            <p:cond delay="9"/>
                                          </p:stCondLst>
                                        </p:cTn>
                                        <p:tgtEl>
                                          <p:spTgt spid="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10"/>
                                        <p:tgtEl>
                                          <p:spTgt spid="9"/>
                                        </p:tgtEl>
                                      </p:cBhvr>
                                    </p:animEffect>
                                    <p:set>
                                      <p:cBhvr>
                                        <p:cTn id="45" dur="1" fill="hold">
                                          <p:stCondLst>
                                            <p:cond delay="9"/>
                                          </p:stCondLst>
                                        </p:cTn>
                                        <p:tgtEl>
                                          <p:spTgt spid="9"/>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10"/>
                                        <p:tgtEl>
                                          <p:spTgt spid="10"/>
                                        </p:tgtEl>
                                      </p:cBhvr>
                                    </p:animEffect>
                                    <p:set>
                                      <p:cBhvr>
                                        <p:cTn id="53" dur="1" fill="hold">
                                          <p:stCondLst>
                                            <p:cond delay="9"/>
                                          </p:stCondLst>
                                        </p:cTn>
                                        <p:tgtEl>
                                          <p:spTgt spid="10"/>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10"/>
                                        <p:tgtEl>
                                          <p:spTgt spid="11"/>
                                        </p:tgtEl>
                                      </p:cBhvr>
                                    </p:animEffect>
                                    <p:set>
                                      <p:cBhvr>
                                        <p:cTn id="61" dur="1" fill="hold">
                                          <p:stCondLst>
                                            <p:cond delay="9"/>
                                          </p:stCondLst>
                                        </p:cTn>
                                        <p:tgtEl>
                                          <p:spTgt spid="1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12" grpId="0"/>
      <p:bldP spid="9" grpId="0" animBg="1"/>
      <p:bldP spid="9" grpId="1" animBg="1"/>
      <p:bldP spid="10" grpId="0" animBg="1"/>
      <p:bldP spid="10" grpId="1" animBg="1"/>
      <p:bldP spid="11" grpId="0" animBg="1"/>
      <p:bldP spid="11" grpId="1"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Layer Normalisation</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50</a:t>
            </a:fld>
            <a:endParaRPr lang="de-DE" sz="2000" dirty="0"/>
          </a:p>
        </p:txBody>
      </p:sp>
      <p:sp>
        <p:nvSpPr>
          <p:cNvPr id="4" name="TextBox 3">
            <a:extLst>
              <a:ext uri="{FF2B5EF4-FFF2-40B4-BE49-F238E27FC236}">
                <a16:creationId xmlns:a16="http://schemas.microsoft.com/office/drawing/2014/main" id="{D55605BC-239D-E2AF-81CB-75625078A9E6}"/>
              </a:ext>
            </a:extLst>
          </p:cNvPr>
          <p:cNvSpPr txBox="1"/>
          <p:nvPr/>
        </p:nvSpPr>
        <p:spPr>
          <a:xfrm>
            <a:off x="602343" y="1778185"/>
            <a:ext cx="7759232" cy="1323439"/>
          </a:xfrm>
          <a:prstGeom prst="rect">
            <a:avLst/>
          </a:prstGeom>
          <a:noFill/>
        </p:spPr>
        <p:txBody>
          <a:bodyPr wrap="square" rtlCol="0">
            <a:spAutoFit/>
          </a:bodyPr>
          <a:lstStyle/>
          <a:p>
            <a:r>
              <a:rPr lang="en-US" sz="2000" dirty="0"/>
              <a:t>Normalize across the layer.</a:t>
            </a:r>
          </a:p>
          <a:p>
            <a:r>
              <a:rPr lang="en-US" sz="2000" dirty="0"/>
              <a:t>Calculate Mean and Variance.</a:t>
            </a:r>
          </a:p>
          <a:p>
            <a:r>
              <a:rPr lang="en-US" sz="2000" dirty="0" err="1"/>
              <a:t>i</a:t>
            </a:r>
            <a:r>
              <a:rPr lang="en-US" sz="2000" dirty="0"/>
              <a:t> represent each batch.</a:t>
            </a:r>
          </a:p>
          <a:p>
            <a:r>
              <a:rPr lang="en-US" sz="2000" dirty="0"/>
              <a:t>j represent the number of features in the layer.</a:t>
            </a:r>
          </a:p>
        </p:txBody>
      </p:sp>
      <p:pic>
        <p:nvPicPr>
          <p:cNvPr id="7" name="Picture 6">
            <a:extLst>
              <a:ext uri="{FF2B5EF4-FFF2-40B4-BE49-F238E27FC236}">
                <a16:creationId xmlns:a16="http://schemas.microsoft.com/office/drawing/2014/main" id="{245881E1-8A1C-0CA2-0678-7B0294B460D0}"/>
              </a:ext>
            </a:extLst>
          </p:cNvPr>
          <p:cNvPicPr>
            <a:picLocks noChangeAspect="1"/>
          </p:cNvPicPr>
          <p:nvPr/>
        </p:nvPicPr>
        <p:blipFill>
          <a:blip r:embed="rId3"/>
          <a:stretch>
            <a:fillRect/>
          </a:stretch>
        </p:blipFill>
        <p:spPr>
          <a:xfrm>
            <a:off x="2485009" y="3393521"/>
            <a:ext cx="3993899" cy="2165367"/>
          </a:xfrm>
          <a:prstGeom prst="rect">
            <a:avLst/>
          </a:prstGeom>
        </p:spPr>
      </p:pic>
    </p:spTree>
    <p:extLst>
      <p:ext uri="{BB962C8B-B14F-4D97-AF65-F5344CB8AC3E}">
        <p14:creationId xmlns:p14="http://schemas.microsoft.com/office/powerpoint/2010/main" val="4168072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Decoder</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51</a:t>
            </a:fld>
            <a:endParaRPr lang="de-DE" sz="2000" dirty="0"/>
          </a:p>
        </p:txBody>
      </p:sp>
      <p:sp>
        <p:nvSpPr>
          <p:cNvPr id="4" name="TextBox 3">
            <a:extLst>
              <a:ext uri="{FF2B5EF4-FFF2-40B4-BE49-F238E27FC236}">
                <a16:creationId xmlns:a16="http://schemas.microsoft.com/office/drawing/2014/main" id="{D55605BC-239D-E2AF-81CB-75625078A9E6}"/>
              </a:ext>
            </a:extLst>
          </p:cNvPr>
          <p:cNvSpPr txBox="1"/>
          <p:nvPr/>
        </p:nvSpPr>
        <p:spPr>
          <a:xfrm>
            <a:off x="602343" y="1778185"/>
            <a:ext cx="7759232" cy="1015663"/>
          </a:xfrm>
          <a:prstGeom prst="rect">
            <a:avLst/>
          </a:prstGeom>
          <a:noFill/>
        </p:spPr>
        <p:txBody>
          <a:bodyPr wrap="square" rtlCol="0">
            <a:spAutoFit/>
          </a:bodyPr>
          <a:lstStyle/>
          <a:p>
            <a:r>
              <a:rPr lang="en-US" sz="2000" dirty="0"/>
              <a:t>Self-attention to only earlier positions in output sequence.</a:t>
            </a:r>
          </a:p>
          <a:p>
            <a:r>
              <a:rPr lang="en-US" sz="2000" dirty="0"/>
              <a:t>Use masking (-inf) for future positions.</a:t>
            </a:r>
          </a:p>
          <a:p>
            <a:r>
              <a:rPr lang="en-US" sz="2000" dirty="0"/>
              <a:t>Encoder-Decoder attention layer- K and V vector are output of Encoder.</a:t>
            </a:r>
          </a:p>
        </p:txBody>
      </p:sp>
    </p:spTree>
    <p:extLst>
      <p:ext uri="{BB962C8B-B14F-4D97-AF65-F5344CB8AC3E}">
        <p14:creationId xmlns:p14="http://schemas.microsoft.com/office/powerpoint/2010/main" val="3221163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CLOCs</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733713" cy="400110"/>
          </a:xfrm>
          <a:prstGeom prst="rect">
            <a:avLst/>
          </a:prstGeom>
          <a:noFill/>
        </p:spPr>
        <p:txBody>
          <a:bodyPr wrap="square" rtlCol="0">
            <a:spAutoFit/>
          </a:bodyPr>
          <a:lstStyle/>
          <a:p>
            <a:r>
              <a:rPr lang="en-US" sz="2000" b="1" dirty="0">
                <a:solidFill>
                  <a:schemeClr val="accent6">
                    <a:lumMod val="50000"/>
                  </a:schemeClr>
                </a:solidFill>
              </a:rPr>
              <a:t>Research Gaps</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52</a:t>
            </a:fld>
            <a:endParaRPr lang="de-DE" sz="2000" dirty="0"/>
          </a:p>
        </p:txBody>
      </p:sp>
      <p:sp>
        <p:nvSpPr>
          <p:cNvPr id="4" name="TextBox 3">
            <a:extLst>
              <a:ext uri="{FF2B5EF4-FFF2-40B4-BE49-F238E27FC236}">
                <a16:creationId xmlns:a16="http://schemas.microsoft.com/office/drawing/2014/main" id="{D55605BC-239D-E2AF-81CB-75625078A9E6}"/>
              </a:ext>
            </a:extLst>
          </p:cNvPr>
          <p:cNvSpPr txBox="1"/>
          <p:nvPr/>
        </p:nvSpPr>
        <p:spPr>
          <a:xfrm>
            <a:off x="602343" y="1778185"/>
            <a:ext cx="7759232" cy="707886"/>
          </a:xfrm>
          <a:prstGeom prst="rect">
            <a:avLst/>
          </a:prstGeom>
          <a:noFill/>
        </p:spPr>
        <p:txBody>
          <a:bodyPr wrap="square" rtlCol="0">
            <a:spAutoFit/>
          </a:bodyPr>
          <a:lstStyle/>
          <a:p>
            <a:r>
              <a:rPr lang="en-US" sz="2000" dirty="0"/>
              <a:t>2D and 3D detections by some model.</a:t>
            </a:r>
          </a:p>
          <a:p>
            <a:r>
              <a:rPr lang="en-US" sz="2000" dirty="0"/>
              <a:t>CLOCs shows fusion technique.</a:t>
            </a:r>
          </a:p>
        </p:txBody>
      </p:sp>
      <p:pic>
        <p:nvPicPr>
          <p:cNvPr id="7" name="Picture 6">
            <a:extLst>
              <a:ext uri="{FF2B5EF4-FFF2-40B4-BE49-F238E27FC236}">
                <a16:creationId xmlns:a16="http://schemas.microsoft.com/office/drawing/2014/main" id="{A605E9F4-1B53-D5B2-DA86-F9FF552088CF}"/>
              </a:ext>
            </a:extLst>
          </p:cNvPr>
          <p:cNvPicPr>
            <a:picLocks noChangeAspect="1"/>
          </p:cNvPicPr>
          <p:nvPr/>
        </p:nvPicPr>
        <p:blipFill>
          <a:blip r:embed="rId3"/>
          <a:stretch>
            <a:fillRect/>
          </a:stretch>
        </p:blipFill>
        <p:spPr>
          <a:xfrm>
            <a:off x="218044" y="2626760"/>
            <a:ext cx="8664545" cy="3574029"/>
          </a:xfrm>
          <a:prstGeom prst="rect">
            <a:avLst/>
          </a:prstGeom>
        </p:spPr>
      </p:pic>
    </p:spTree>
    <p:extLst>
      <p:ext uri="{BB962C8B-B14F-4D97-AF65-F5344CB8AC3E}">
        <p14:creationId xmlns:p14="http://schemas.microsoft.com/office/powerpoint/2010/main" val="3275831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3210836"/>
            <a:ext cx="8084457" cy="3179915"/>
          </a:xfrm>
        </p:spPr>
        <p:txBody>
          <a:bodyPr>
            <a:normAutofit lnSpcReduction="10000"/>
          </a:bodyPr>
          <a:lstStyle/>
          <a:p>
            <a:pPr marL="342900" indent="-342900" algn="l">
              <a:buFont typeface="Arial" panose="020B0604020202020204" pitchFamily="34" charset="0"/>
              <a:buChar char="•"/>
            </a:pPr>
            <a:r>
              <a:rPr lang="en-US" sz="2000" b="0" i="0" u="none" strike="noStrike" baseline="0" dirty="0"/>
              <a:t>C is the smallest convex object area. Smallest Convex object is calculated by first finding the minimum and maximum (x, y) coordinates, among all the coordinates of both bounding boxes, and then creating a convex object by joining minimum and maximum point coordinates.</a:t>
            </a:r>
          </a:p>
          <a:p>
            <a:pPr marL="342900" indent="-342900" algn="l">
              <a:buFont typeface="Arial" panose="020B0604020202020204" pitchFamily="34" charset="0"/>
              <a:buChar char="•"/>
            </a:pPr>
            <a:r>
              <a:rPr lang="en-US" sz="2000" b="0" dirty="0"/>
              <a:t>Calculate a ratio between the volume (area) occupied by C excluding A and B and divide by the total volume (area) occupied by C. This represents a normalized measure that focuses on the empty volume (area) between A and B. Finally, </a:t>
            </a:r>
            <a:r>
              <a:rPr lang="en-US" sz="2000" b="0" dirty="0" err="1"/>
              <a:t>GIoU</a:t>
            </a:r>
            <a:r>
              <a:rPr lang="en-US" sz="2000" b="0" dirty="0"/>
              <a:t> is attained by subtracting this ratio from the </a:t>
            </a:r>
            <a:r>
              <a:rPr lang="en-US" sz="2000" b="0" dirty="0" err="1"/>
              <a:t>IoU</a:t>
            </a:r>
            <a:r>
              <a:rPr lang="en-US" sz="2000" b="0" dirty="0"/>
              <a:t> value.</a:t>
            </a:r>
            <a:endParaRPr lang="en-US" sz="2000" b="0" i="0" u="none" strike="noStrike" baseline="0" dirty="0"/>
          </a:p>
          <a:p>
            <a:pPr marL="342900" indent="-342900" algn="l">
              <a:buFont typeface="Arial" panose="020B0604020202020204" pitchFamily="34" charset="0"/>
              <a:buChar char="•"/>
            </a:pPr>
            <a:r>
              <a:rPr lang="en-US" sz="2000" b="0" i="0" u="none" strike="noStrike" baseline="0" dirty="0" err="1"/>
              <a:t>GIoU</a:t>
            </a:r>
            <a:r>
              <a:rPr lang="en-US" sz="2000" b="0" i="0" u="none" strike="noStrike" baseline="0" dirty="0"/>
              <a:t> works in non-overlapping scenario as well.</a:t>
            </a:r>
            <a:endParaRPr lang="de-DE"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Generalised IoU Loss</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67433"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53</a:t>
            </a:fld>
            <a:endParaRPr lang="de-DE" sz="2000" dirty="0"/>
          </a:p>
        </p:txBody>
      </p:sp>
      <p:pic>
        <p:nvPicPr>
          <p:cNvPr id="7" name="Picture 6">
            <a:extLst>
              <a:ext uri="{FF2B5EF4-FFF2-40B4-BE49-F238E27FC236}">
                <a16:creationId xmlns:a16="http://schemas.microsoft.com/office/drawing/2014/main" id="{12CA5EC5-07A6-42E6-3BCE-E15B17C91F6E}"/>
              </a:ext>
            </a:extLst>
          </p:cNvPr>
          <p:cNvPicPr>
            <a:picLocks noChangeAspect="1"/>
          </p:cNvPicPr>
          <p:nvPr/>
        </p:nvPicPr>
        <p:blipFill>
          <a:blip r:embed="rId3"/>
          <a:stretch>
            <a:fillRect/>
          </a:stretch>
        </p:blipFill>
        <p:spPr>
          <a:xfrm>
            <a:off x="2380970" y="2412738"/>
            <a:ext cx="3695700" cy="876300"/>
          </a:xfrm>
          <a:prstGeom prst="rect">
            <a:avLst/>
          </a:prstGeom>
        </p:spPr>
      </p:pic>
      <p:pic>
        <p:nvPicPr>
          <p:cNvPr id="11" name="Picture 10">
            <a:extLst>
              <a:ext uri="{FF2B5EF4-FFF2-40B4-BE49-F238E27FC236}">
                <a16:creationId xmlns:a16="http://schemas.microsoft.com/office/drawing/2014/main" id="{D0BC8379-14E5-FE46-6439-CA4EC4210590}"/>
              </a:ext>
            </a:extLst>
          </p:cNvPr>
          <p:cNvPicPr>
            <a:picLocks noChangeAspect="1"/>
          </p:cNvPicPr>
          <p:nvPr/>
        </p:nvPicPr>
        <p:blipFill>
          <a:blip r:embed="rId4"/>
          <a:stretch>
            <a:fillRect/>
          </a:stretch>
        </p:blipFill>
        <p:spPr>
          <a:xfrm>
            <a:off x="2402376" y="1652907"/>
            <a:ext cx="3629025" cy="800100"/>
          </a:xfrm>
          <a:prstGeom prst="rect">
            <a:avLst/>
          </a:prstGeom>
        </p:spPr>
      </p:pic>
    </p:spTree>
    <p:extLst>
      <p:ext uri="{BB962C8B-B14F-4D97-AF65-F5344CB8AC3E}">
        <p14:creationId xmlns:p14="http://schemas.microsoft.com/office/powerpoint/2010/main" val="3325951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Autonomous driving domain dataset captured in Karlsruhe Germany.</a:t>
            </a:r>
          </a:p>
          <a:p>
            <a:pPr marL="457200" indent="-457200">
              <a:buFont typeface="Arial" panose="020B0604020202020204" pitchFamily="34" charset="0"/>
              <a:buChar char="•"/>
            </a:pPr>
            <a:r>
              <a:rPr lang="de-DE" sz="2000" b="0" dirty="0"/>
              <a:t>1.4 MP grayscale cameras: 2</a:t>
            </a:r>
          </a:p>
          <a:p>
            <a:pPr marL="457200" indent="-457200">
              <a:buFont typeface="Arial" panose="020B0604020202020204" pitchFamily="34" charset="0"/>
              <a:buChar char="•"/>
            </a:pPr>
            <a:r>
              <a:rPr lang="de-DE" sz="2000" b="0" dirty="0"/>
              <a:t>1.4 MP color cameras: 2</a:t>
            </a:r>
          </a:p>
          <a:p>
            <a:pPr marL="457200" indent="-457200">
              <a:buFont typeface="Arial" panose="020B0604020202020204" pitchFamily="34" charset="0"/>
              <a:buChar char="•"/>
            </a:pPr>
            <a:r>
              <a:rPr lang="de-DE" sz="2000" b="0" dirty="0"/>
              <a:t>Velodyne HDL-64E Laser scanner: 1, etc.</a:t>
            </a:r>
          </a:p>
          <a:p>
            <a:pPr marL="457200" indent="-457200">
              <a:buFont typeface="Arial" panose="020B0604020202020204" pitchFamily="34" charset="0"/>
              <a:buChar char="•"/>
            </a:pPr>
            <a:r>
              <a:rPr lang="de-DE" sz="2000" b="0" dirty="0"/>
              <a:t>(1382*512) image resolution.</a:t>
            </a:r>
          </a:p>
          <a:p>
            <a:pPr marL="457200" indent="-457200">
              <a:buFont typeface="Arial" panose="020B0604020202020204" pitchFamily="34" charset="0"/>
              <a:buChar char="•"/>
            </a:pPr>
            <a:r>
              <a:rPr lang="de-DE" sz="2000" b="0" dirty="0"/>
              <a:t>7481 images and 200K object 2D and 3D annotations.</a:t>
            </a:r>
          </a:p>
          <a:p>
            <a:pPr marL="457200" indent="-457200">
              <a:buFont typeface="Arial" panose="020B0604020202020204" pitchFamily="34" charset="0"/>
              <a:buChar char="•"/>
            </a:pPr>
            <a:r>
              <a:rPr lang="de-DE" sz="2000" b="0" dirty="0"/>
              <a:t>For 2D detection evaluation, Kitti datatset uses Average Precision (AP) calculated by Intersection over Union (IoU) between predicted and ground truth bounding boxes.</a:t>
            </a:r>
          </a:p>
          <a:p>
            <a:pPr marL="457200" indent="-457200">
              <a:buFont typeface="Arial" panose="020B0604020202020204" pitchFamily="34" charset="0"/>
              <a:buChar char="•"/>
            </a:pPr>
            <a:endParaRPr lang="de-DE" sz="1600" b="0" dirty="0"/>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Dataset: Kitti</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54</a:t>
            </a:fld>
            <a:endParaRPr lang="de-DE" sz="2000" dirty="0"/>
          </a:p>
        </p:txBody>
      </p:sp>
    </p:spTree>
    <p:extLst>
      <p:ext uri="{BB962C8B-B14F-4D97-AF65-F5344CB8AC3E}">
        <p14:creationId xmlns:p14="http://schemas.microsoft.com/office/powerpoint/2010/main" val="3998985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Average Precision by area under Precision/Recall curve.</a:t>
            </a:r>
          </a:p>
          <a:p>
            <a:pPr marL="457200" indent="-457200">
              <a:buFont typeface="Arial" panose="020B0604020202020204" pitchFamily="34" charset="0"/>
              <a:buChar char="•"/>
            </a:pPr>
            <a:r>
              <a:rPr lang="de-DE" sz="2000" b="0" dirty="0"/>
              <a:t>True Positive- overlap exceed 50%.</a:t>
            </a:r>
          </a:p>
          <a:p>
            <a:pPr marL="457200" indent="-457200">
              <a:buFont typeface="Arial" panose="020B0604020202020204" pitchFamily="34" charset="0"/>
              <a:buChar char="•"/>
            </a:pPr>
            <a:r>
              <a:rPr lang="de-DE" sz="2000" b="0" dirty="0"/>
              <a:t>Duplicate predictions are False Positives.</a:t>
            </a:r>
          </a:p>
          <a:p>
            <a:pPr marL="457200" indent="-457200">
              <a:buFont typeface="Arial" panose="020B0604020202020204" pitchFamily="34" charset="0"/>
              <a:buChar char="•"/>
            </a:pPr>
            <a:r>
              <a:rPr lang="de-DE" sz="2000" b="0" dirty="0"/>
              <a:t>Consider all data samples to calculate p/r curve.</a:t>
            </a:r>
          </a:p>
          <a:p>
            <a:pPr marL="457200" indent="-457200">
              <a:buFont typeface="Arial" panose="020B0604020202020204" pitchFamily="34" charset="0"/>
              <a:buChar char="•"/>
            </a:pPr>
            <a:r>
              <a:rPr lang="de-DE" sz="2000" b="0" dirty="0"/>
              <a:t>Same as PASCAL VOC approach.</a:t>
            </a: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Dataset: Kitti Evaluation</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55</a:t>
            </a:fld>
            <a:endParaRPr lang="de-DE" sz="2000" dirty="0"/>
          </a:p>
        </p:txBody>
      </p:sp>
      <p:pic>
        <p:nvPicPr>
          <p:cNvPr id="5" name="Picture 4">
            <a:extLst>
              <a:ext uri="{FF2B5EF4-FFF2-40B4-BE49-F238E27FC236}">
                <a16:creationId xmlns:a16="http://schemas.microsoft.com/office/drawing/2014/main" id="{0A7BC439-2D42-A96A-909F-7413EC04E33F}"/>
              </a:ext>
            </a:extLst>
          </p:cNvPr>
          <p:cNvPicPr>
            <a:picLocks noChangeAspect="1"/>
          </p:cNvPicPr>
          <p:nvPr/>
        </p:nvPicPr>
        <p:blipFill>
          <a:blip r:embed="rId3"/>
          <a:stretch>
            <a:fillRect/>
          </a:stretch>
        </p:blipFill>
        <p:spPr>
          <a:xfrm>
            <a:off x="2582096" y="4384948"/>
            <a:ext cx="3286125" cy="619125"/>
          </a:xfrm>
          <a:prstGeom prst="rect">
            <a:avLst/>
          </a:prstGeom>
        </p:spPr>
      </p:pic>
      <p:pic>
        <p:nvPicPr>
          <p:cNvPr id="7" name="Picture 6">
            <a:extLst>
              <a:ext uri="{FF2B5EF4-FFF2-40B4-BE49-F238E27FC236}">
                <a16:creationId xmlns:a16="http://schemas.microsoft.com/office/drawing/2014/main" id="{BFE134A6-AD6A-1CBE-2897-182C06710766}"/>
              </a:ext>
            </a:extLst>
          </p:cNvPr>
          <p:cNvPicPr>
            <a:picLocks noChangeAspect="1"/>
          </p:cNvPicPr>
          <p:nvPr/>
        </p:nvPicPr>
        <p:blipFill>
          <a:blip r:embed="rId4"/>
          <a:stretch>
            <a:fillRect/>
          </a:stretch>
        </p:blipFill>
        <p:spPr>
          <a:xfrm>
            <a:off x="2582096" y="5268787"/>
            <a:ext cx="3314700" cy="581025"/>
          </a:xfrm>
          <a:prstGeom prst="rect">
            <a:avLst/>
          </a:prstGeom>
        </p:spPr>
      </p:pic>
    </p:spTree>
    <p:extLst>
      <p:ext uri="{BB962C8B-B14F-4D97-AF65-F5344CB8AC3E}">
        <p14:creationId xmlns:p14="http://schemas.microsoft.com/office/powerpoint/2010/main" val="691468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Dataset: Kitti</a:t>
            </a:r>
          </a:p>
        </p:txBody>
      </p:sp>
      <p:sp>
        <p:nvSpPr>
          <p:cNvPr id="9" name="TextBox 8">
            <a:extLst>
              <a:ext uri="{FF2B5EF4-FFF2-40B4-BE49-F238E27FC236}">
                <a16:creationId xmlns:a16="http://schemas.microsoft.com/office/drawing/2014/main" id="{B9C85E9F-D29B-FB6C-D838-F76B54FB7B87}"/>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8771FBD5-CE3F-0402-D74F-7DD1F3D67A25}"/>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56</a:t>
            </a:fld>
            <a:endParaRPr lang="de-DE" sz="2000" dirty="0"/>
          </a:p>
        </p:txBody>
      </p:sp>
      <p:pic>
        <p:nvPicPr>
          <p:cNvPr id="6" name="Picture 5" descr="A picture containing text, outdoor, road, street&#10;&#10;Description automatically generated">
            <a:extLst>
              <a:ext uri="{FF2B5EF4-FFF2-40B4-BE49-F238E27FC236}">
                <a16:creationId xmlns:a16="http://schemas.microsoft.com/office/drawing/2014/main" id="{D4839CFB-6FFF-E7A7-D3D6-FAADE41A2A21}"/>
              </a:ext>
            </a:extLst>
          </p:cNvPr>
          <p:cNvPicPr>
            <a:picLocks noChangeAspect="1"/>
          </p:cNvPicPr>
          <p:nvPr/>
        </p:nvPicPr>
        <p:blipFill>
          <a:blip r:embed="rId3"/>
          <a:stretch>
            <a:fillRect/>
          </a:stretch>
        </p:blipFill>
        <p:spPr>
          <a:xfrm>
            <a:off x="241682" y="2245706"/>
            <a:ext cx="8660635" cy="2935893"/>
          </a:xfrm>
          <a:prstGeom prst="rect">
            <a:avLst/>
          </a:prstGeom>
        </p:spPr>
      </p:pic>
    </p:spTree>
    <p:extLst>
      <p:ext uri="{BB962C8B-B14F-4D97-AF65-F5344CB8AC3E}">
        <p14:creationId xmlns:p14="http://schemas.microsoft.com/office/powerpoint/2010/main" val="10544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Inspired from Kitti dataset.</a:t>
            </a:r>
          </a:p>
          <a:p>
            <a:pPr marL="457200" indent="-457200">
              <a:buFont typeface="Arial" panose="020B0604020202020204" pitchFamily="34" charset="0"/>
              <a:buChar char="•"/>
            </a:pPr>
            <a:r>
              <a:rPr lang="de-DE" sz="2000" b="0" dirty="0"/>
              <a:t>Cameras: 6, LiDAR: 1 and RADAR: 5, etc.</a:t>
            </a:r>
          </a:p>
          <a:p>
            <a:pPr marL="457200" indent="-457200">
              <a:buFont typeface="Arial" panose="020B0604020202020204" pitchFamily="34" charset="0"/>
              <a:buChar char="•"/>
            </a:pPr>
            <a:r>
              <a:rPr lang="de-DE" sz="2000" b="0" dirty="0"/>
              <a:t>(1600*900) image resolution.</a:t>
            </a:r>
          </a:p>
          <a:p>
            <a:pPr marL="457200" indent="-457200">
              <a:buFont typeface="Arial" panose="020B0604020202020204" pitchFamily="34" charset="0"/>
              <a:buChar char="•"/>
            </a:pPr>
            <a:r>
              <a:rPr lang="de-DE" sz="2000" b="0" dirty="0"/>
              <a:t>1.4M RGB images and 3D annotations only.</a:t>
            </a:r>
          </a:p>
          <a:p>
            <a:pPr marL="457200" indent="-457200">
              <a:buFont typeface="Arial" panose="020B0604020202020204" pitchFamily="34" charset="0"/>
              <a:buChar char="•"/>
            </a:pPr>
            <a:r>
              <a:rPr lang="de-DE" sz="2000" b="0" dirty="0"/>
              <a:t>For evaluation NuScenes uses mean AP (mAP), calculated by finding distance between center of predicted and ground truth bounding boxes.</a:t>
            </a:r>
          </a:p>
          <a:p>
            <a:pPr marL="457200" indent="-457200">
              <a:buFont typeface="Arial" panose="020B0604020202020204" pitchFamily="34" charset="0"/>
              <a:buChar char="•"/>
            </a:pPr>
            <a:endParaRPr lang="de-DE" sz="1600" b="0" dirty="0"/>
          </a:p>
          <a:p>
            <a:pPr marL="457200" indent="-457200">
              <a:buFont typeface="+mj-lt"/>
              <a:buAutoNum type="arabicPeriod"/>
            </a:pP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Dataset: NuScenes</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57</a:t>
            </a:fld>
            <a:endParaRPr lang="de-DE" sz="2000" dirty="0"/>
          </a:p>
        </p:txBody>
      </p:sp>
    </p:spTree>
    <p:extLst>
      <p:ext uri="{BB962C8B-B14F-4D97-AF65-F5344CB8AC3E}">
        <p14:creationId xmlns:p14="http://schemas.microsoft.com/office/powerpoint/2010/main" val="118439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Mean AP (mAP) </a:t>
            </a:r>
          </a:p>
          <a:p>
            <a:pPr marL="457200" indent="-457200">
              <a:buFont typeface="Arial" panose="020B0604020202020204" pitchFamily="34" charset="0"/>
              <a:buChar char="•"/>
            </a:pPr>
            <a:r>
              <a:rPr lang="de-DE" sz="2000" b="0" dirty="0"/>
              <a:t>Calculated by finding distance between 2D center of predicted and ground truth bounding boxes.</a:t>
            </a:r>
          </a:p>
          <a:p>
            <a:pPr marL="457200" indent="-457200">
              <a:buFont typeface="Arial" panose="020B0604020202020204" pitchFamily="34" charset="0"/>
              <a:buChar char="•"/>
            </a:pPr>
            <a:r>
              <a:rPr lang="en-US" sz="2000" b="0" dirty="0"/>
              <a:t>Match predictions with the ground truth objects that have the smallest center-distance up to a certain threshold.</a:t>
            </a:r>
          </a:p>
          <a:p>
            <a:pPr marL="457200" indent="-457200">
              <a:buFont typeface="Arial" panose="020B0604020202020204" pitchFamily="34" charset="0"/>
              <a:buChar char="•"/>
            </a:pPr>
            <a:r>
              <a:rPr lang="en-US" sz="2000" b="0" dirty="0"/>
              <a:t>For every threshold plot p/r curve.</a:t>
            </a:r>
          </a:p>
          <a:p>
            <a:pPr marL="457200" indent="-457200">
              <a:buFont typeface="Arial" panose="020B0604020202020204" pitchFamily="34" charset="0"/>
              <a:buChar char="•"/>
            </a:pPr>
            <a:r>
              <a:rPr lang="en-US" sz="2000" b="0" dirty="0"/>
              <a:t>Threshold values: </a:t>
            </a:r>
            <a:r>
              <a:rPr lang="nl-NL" sz="2000" b="0" dirty="0"/>
              <a:t>{0.5, 1, 2, 4} meters.</a:t>
            </a:r>
          </a:p>
          <a:p>
            <a:pPr marL="457200" indent="-457200">
              <a:buFont typeface="Arial" panose="020B0604020202020204" pitchFamily="34" charset="0"/>
              <a:buChar char="•"/>
            </a:pPr>
            <a:r>
              <a:rPr lang="nl-NL" sz="2000" b="0" dirty="0"/>
              <a:t>Average over all threshold matches </a:t>
            </a:r>
          </a:p>
          <a:p>
            <a:pPr marL="457200" indent="-457200">
              <a:buFont typeface="Arial" panose="020B0604020202020204" pitchFamily="34" charset="0"/>
              <a:buChar char="•"/>
            </a:pPr>
            <a:r>
              <a:rPr lang="nl-NL" sz="2000" b="0" dirty="0"/>
              <a:t>Mean across all classes.</a:t>
            </a: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Dataset: NuScenes Evaluation</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58</a:t>
            </a:fld>
            <a:endParaRPr lang="de-DE" sz="2000" dirty="0"/>
          </a:p>
        </p:txBody>
      </p:sp>
    </p:spTree>
    <p:extLst>
      <p:ext uri="{BB962C8B-B14F-4D97-AF65-F5344CB8AC3E}">
        <p14:creationId xmlns:p14="http://schemas.microsoft.com/office/powerpoint/2010/main" val="2396385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Dataset: NuScenes</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59</a:t>
            </a:fld>
            <a:endParaRPr lang="de-DE" sz="2000" dirty="0"/>
          </a:p>
        </p:txBody>
      </p:sp>
      <p:pic>
        <p:nvPicPr>
          <p:cNvPr id="5" name="Picture 4">
            <a:extLst>
              <a:ext uri="{FF2B5EF4-FFF2-40B4-BE49-F238E27FC236}">
                <a16:creationId xmlns:a16="http://schemas.microsoft.com/office/drawing/2014/main" id="{FD022B4D-9C28-84C0-DF6B-ED0379CDBBB8}"/>
              </a:ext>
            </a:extLst>
          </p:cNvPr>
          <p:cNvPicPr>
            <a:picLocks noChangeAspect="1"/>
          </p:cNvPicPr>
          <p:nvPr/>
        </p:nvPicPr>
        <p:blipFill>
          <a:blip r:embed="rId3"/>
          <a:stretch>
            <a:fillRect/>
          </a:stretch>
        </p:blipFill>
        <p:spPr>
          <a:xfrm>
            <a:off x="471964" y="1801761"/>
            <a:ext cx="7889611" cy="4283730"/>
          </a:xfrm>
          <a:prstGeom prst="rect">
            <a:avLst/>
          </a:prstGeom>
        </p:spPr>
      </p:pic>
    </p:spTree>
    <p:extLst>
      <p:ext uri="{BB962C8B-B14F-4D97-AF65-F5344CB8AC3E}">
        <p14:creationId xmlns:p14="http://schemas.microsoft.com/office/powerpoint/2010/main" val="70776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3587165"/>
            <a:ext cx="8084457" cy="2874609"/>
          </a:xfrm>
        </p:spPr>
        <p:txBody>
          <a:bodyPr>
            <a:normAutofit lnSpcReduction="10000"/>
          </a:bodyPr>
          <a:lstStyle/>
          <a:p>
            <a:pPr marL="342900" indent="-342900">
              <a:buFont typeface="Arial" panose="020B0604020202020204" pitchFamily="34" charset="0"/>
              <a:buChar char="•"/>
            </a:pPr>
            <a:r>
              <a:rPr lang="de-DE" sz="2000" b="0" dirty="0"/>
              <a:t>Task: End-to-end 2D Object Detection.</a:t>
            </a:r>
          </a:p>
          <a:p>
            <a:pPr marL="342900" indent="-342900">
              <a:buFont typeface="Arial" panose="020B0604020202020204" pitchFamily="34" charset="0"/>
              <a:buChar char="•"/>
            </a:pPr>
            <a:r>
              <a:rPr lang="de-DE" sz="2000" b="0" dirty="0"/>
              <a:t>Idea: Considers object detection as set prediction problem.</a:t>
            </a:r>
          </a:p>
          <a:p>
            <a:pPr marL="342900" indent="-342900">
              <a:buFont typeface="Arial" panose="020B0604020202020204" pitchFamily="34" charset="0"/>
              <a:buChar char="•"/>
            </a:pPr>
            <a:r>
              <a:rPr lang="de-DE" sz="2000" b="0" dirty="0"/>
              <a:t>CNN: ResNet50.</a:t>
            </a:r>
          </a:p>
          <a:p>
            <a:pPr marL="342900" indent="-342900">
              <a:buFont typeface="Arial" panose="020B0604020202020204" pitchFamily="34" charset="0"/>
              <a:buChar char="•"/>
            </a:pPr>
            <a:r>
              <a:rPr lang="de-DE" sz="2000" b="0" dirty="0"/>
              <a:t>1x1 conv. reduces feature map size (input_proj).</a:t>
            </a:r>
          </a:p>
          <a:p>
            <a:pPr marL="342900" indent="-342900">
              <a:buFont typeface="Arial" panose="020B0604020202020204" pitchFamily="34" charset="0"/>
              <a:buChar char="•"/>
            </a:pPr>
            <a:r>
              <a:rPr lang="de-DE" sz="2000" b="0" dirty="0"/>
              <a:t>Encoder‘s positional encoding: Sine/ Learned.</a:t>
            </a:r>
          </a:p>
          <a:p>
            <a:pPr marL="342900" indent="-342900">
              <a:buFont typeface="Arial" panose="020B0604020202020204" pitchFamily="34" charset="0"/>
              <a:buChar char="•"/>
            </a:pPr>
            <a:r>
              <a:rPr lang="de-DE" sz="2000" b="0" dirty="0"/>
              <a:t>Standard Encoder and Decoder Transformer (decodes N objects in parallel).</a:t>
            </a:r>
          </a:p>
          <a:p>
            <a:pPr marL="342900" indent="-342900">
              <a:buFont typeface="Arial" panose="020B0604020202020204" pitchFamily="34" charset="0"/>
              <a:buChar char="•"/>
            </a:pPr>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Detection Transformer (DeTr)</a:t>
            </a:r>
          </a:p>
        </p:txBody>
      </p:sp>
      <p:pic>
        <p:nvPicPr>
          <p:cNvPr id="6" name="Picture 5" descr="Diagram&#10;&#10;Description automatically generated">
            <a:extLst>
              <a:ext uri="{FF2B5EF4-FFF2-40B4-BE49-F238E27FC236}">
                <a16:creationId xmlns:a16="http://schemas.microsoft.com/office/drawing/2014/main" id="{D0F7800A-FE78-71AA-6799-88C085A13EBA}"/>
              </a:ext>
            </a:extLst>
          </p:cNvPr>
          <p:cNvPicPr>
            <a:picLocks noChangeAspect="1"/>
          </p:cNvPicPr>
          <p:nvPr/>
        </p:nvPicPr>
        <p:blipFill>
          <a:blip r:embed="rId3"/>
          <a:stretch>
            <a:fillRect/>
          </a:stretch>
        </p:blipFill>
        <p:spPr>
          <a:xfrm>
            <a:off x="602341" y="1705861"/>
            <a:ext cx="8084457" cy="1810280"/>
          </a:xfrm>
          <a:prstGeom prst="rect">
            <a:avLst/>
          </a:prstGeom>
        </p:spPr>
      </p:pic>
      <p:sp>
        <p:nvSpPr>
          <p:cNvPr id="8" name="TextBox 7">
            <a:extLst>
              <a:ext uri="{FF2B5EF4-FFF2-40B4-BE49-F238E27FC236}">
                <a16:creationId xmlns:a16="http://schemas.microsoft.com/office/drawing/2014/main" id="{5770490A-B293-6DCE-8566-D72A56199F6C}"/>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6BCAA622-1563-AD01-66BA-D7096F5DB61F}"/>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6</a:t>
            </a:fld>
            <a:r>
              <a:rPr lang="de-DE" sz="2000" dirty="0"/>
              <a:t> / 36</a:t>
            </a:r>
          </a:p>
        </p:txBody>
      </p:sp>
    </p:spTree>
    <p:extLst>
      <p:ext uri="{BB962C8B-B14F-4D97-AF65-F5344CB8AC3E}">
        <p14:creationId xmlns:p14="http://schemas.microsoft.com/office/powerpoint/2010/main" val="40621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1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Kitti</a:t>
            </a:r>
          </a:p>
          <a:p>
            <a:pPr marL="457200" indent="-457200">
              <a:buFont typeface="Arial" panose="020B0604020202020204" pitchFamily="34" charset="0"/>
              <a:buChar char="•"/>
            </a:pPr>
            <a:endParaRPr lang="de-DE" sz="2000" b="0" dirty="0"/>
          </a:p>
          <a:p>
            <a:pPr marL="457200" indent="-457200">
              <a:buFont typeface="Arial" panose="020B0604020202020204" pitchFamily="34" charset="0"/>
              <a:buChar char="•"/>
            </a:pPr>
            <a:endParaRPr lang="de-DE" sz="2000" b="0" dirty="0"/>
          </a:p>
          <a:p>
            <a:pPr marL="457200" indent="-457200">
              <a:buFont typeface="Arial" panose="020B0604020202020204" pitchFamily="34" charset="0"/>
              <a:buChar char="•"/>
            </a:pPr>
            <a:r>
              <a:rPr lang="de-DE" sz="2000" b="0" dirty="0"/>
              <a:t>COCO</a:t>
            </a:r>
            <a:endParaRPr lang="de-DE" dirty="0"/>
          </a:p>
          <a:p>
            <a:pPr marL="457200" indent="-457200">
              <a:buFont typeface="+mj-lt"/>
              <a:buAutoNum type="arabicPeriod"/>
            </a:pPr>
            <a:endParaRPr lang="de-DE"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Kitti to COCO</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60</a:t>
            </a:fld>
            <a:endParaRPr lang="de-DE" sz="2000" dirty="0"/>
          </a:p>
        </p:txBody>
      </p:sp>
      <p:pic>
        <p:nvPicPr>
          <p:cNvPr id="5" name="Picture 4">
            <a:extLst>
              <a:ext uri="{FF2B5EF4-FFF2-40B4-BE49-F238E27FC236}">
                <a16:creationId xmlns:a16="http://schemas.microsoft.com/office/drawing/2014/main" id="{9C891135-848C-5BFA-03C0-506F121AACF2}"/>
              </a:ext>
            </a:extLst>
          </p:cNvPr>
          <p:cNvPicPr>
            <a:picLocks noChangeAspect="1"/>
          </p:cNvPicPr>
          <p:nvPr/>
        </p:nvPicPr>
        <p:blipFill>
          <a:blip r:embed="rId3"/>
          <a:stretch>
            <a:fillRect/>
          </a:stretch>
        </p:blipFill>
        <p:spPr>
          <a:xfrm>
            <a:off x="1322661" y="2164802"/>
            <a:ext cx="6423463" cy="921956"/>
          </a:xfrm>
          <a:prstGeom prst="rect">
            <a:avLst/>
          </a:prstGeom>
        </p:spPr>
      </p:pic>
      <p:pic>
        <p:nvPicPr>
          <p:cNvPr id="7" name="Picture 6">
            <a:extLst>
              <a:ext uri="{FF2B5EF4-FFF2-40B4-BE49-F238E27FC236}">
                <a16:creationId xmlns:a16="http://schemas.microsoft.com/office/drawing/2014/main" id="{A338A86F-4D7F-C7AE-B8A9-77A6A74581F0}"/>
              </a:ext>
            </a:extLst>
          </p:cNvPr>
          <p:cNvPicPr>
            <a:picLocks noChangeAspect="1"/>
          </p:cNvPicPr>
          <p:nvPr/>
        </p:nvPicPr>
        <p:blipFill>
          <a:blip r:embed="rId4"/>
          <a:stretch>
            <a:fillRect/>
          </a:stretch>
        </p:blipFill>
        <p:spPr>
          <a:xfrm>
            <a:off x="2324592" y="3648078"/>
            <a:ext cx="4275905" cy="3120802"/>
          </a:xfrm>
          <a:prstGeom prst="rect">
            <a:avLst/>
          </a:prstGeom>
        </p:spPr>
      </p:pic>
    </p:spTree>
    <p:extLst>
      <p:ext uri="{BB962C8B-B14F-4D97-AF65-F5344CB8AC3E}">
        <p14:creationId xmlns:p14="http://schemas.microsoft.com/office/powerpoint/2010/main" val="2976942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Kitti mapping to COCO.</a:t>
            </a:r>
          </a:p>
          <a:p>
            <a:pPr marL="457200" indent="-457200">
              <a:buFont typeface="Arial" panose="020B0604020202020204" pitchFamily="34" charset="0"/>
              <a:buChar char="•"/>
            </a:pPr>
            <a:endParaRPr lang="de-DE" sz="2000" b="0" dirty="0"/>
          </a:p>
          <a:p>
            <a:pPr marL="457200" indent="-457200">
              <a:buFont typeface="Arial" panose="020B0604020202020204" pitchFamily="34" charset="0"/>
              <a:buChar char="•"/>
            </a:pPr>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Kitti to COCO</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61</a:t>
            </a:fld>
            <a:endParaRPr lang="de-DE" sz="2000" dirty="0"/>
          </a:p>
        </p:txBody>
      </p:sp>
      <p:pic>
        <p:nvPicPr>
          <p:cNvPr id="6" name="Picture 5">
            <a:extLst>
              <a:ext uri="{FF2B5EF4-FFF2-40B4-BE49-F238E27FC236}">
                <a16:creationId xmlns:a16="http://schemas.microsoft.com/office/drawing/2014/main" id="{FE470321-8008-89DD-80BF-64A1AF93E9EB}"/>
              </a:ext>
            </a:extLst>
          </p:cNvPr>
          <p:cNvPicPr>
            <a:picLocks noChangeAspect="1"/>
          </p:cNvPicPr>
          <p:nvPr/>
        </p:nvPicPr>
        <p:blipFill>
          <a:blip r:embed="rId3"/>
          <a:stretch>
            <a:fillRect/>
          </a:stretch>
        </p:blipFill>
        <p:spPr>
          <a:xfrm>
            <a:off x="811489" y="2318844"/>
            <a:ext cx="7340819" cy="2651750"/>
          </a:xfrm>
          <a:prstGeom prst="rect">
            <a:avLst/>
          </a:prstGeom>
        </p:spPr>
      </p:pic>
      <p:pic>
        <p:nvPicPr>
          <p:cNvPr id="11" name="Picture 10">
            <a:extLst>
              <a:ext uri="{FF2B5EF4-FFF2-40B4-BE49-F238E27FC236}">
                <a16:creationId xmlns:a16="http://schemas.microsoft.com/office/drawing/2014/main" id="{7C3BE8DC-40F9-CEF7-8568-8B108D1AF5F7}"/>
              </a:ext>
            </a:extLst>
          </p:cNvPr>
          <p:cNvPicPr>
            <a:picLocks noChangeAspect="1"/>
          </p:cNvPicPr>
          <p:nvPr/>
        </p:nvPicPr>
        <p:blipFill>
          <a:blip r:embed="rId4"/>
          <a:stretch>
            <a:fillRect/>
          </a:stretch>
        </p:blipFill>
        <p:spPr>
          <a:xfrm>
            <a:off x="853529" y="5124427"/>
            <a:ext cx="1297864" cy="273235"/>
          </a:xfrm>
          <a:prstGeom prst="rect">
            <a:avLst/>
          </a:prstGeom>
        </p:spPr>
      </p:pic>
      <p:pic>
        <p:nvPicPr>
          <p:cNvPr id="13" name="Picture 12">
            <a:extLst>
              <a:ext uri="{FF2B5EF4-FFF2-40B4-BE49-F238E27FC236}">
                <a16:creationId xmlns:a16="http://schemas.microsoft.com/office/drawing/2014/main" id="{E8B340D8-1DD6-561D-3E43-EBBA9D724385}"/>
              </a:ext>
            </a:extLst>
          </p:cNvPr>
          <p:cNvPicPr>
            <a:picLocks noChangeAspect="1"/>
          </p:cNvPicPr>
          <p:nvPr/>
        </p:nvPicPr>
        <p:blipFill>
          <a:blip r:embed="rId5"/>
          <a:stretch>
            <a:fillRect/>
          </a:stretch>
        </p:blipFill>
        <p:spPr>
          <a:xfrm>
            <a:off x="2459914" y="5095523"/>
            <a:ext cx="1297864" cy="306328"/>
          </a:xfrm>
          <a:prstGeom prst="rect">
            <a:avLst/>
          </a:prstGeom>
        </p:spPr>
      </p:pic>
    </p:spTree>
    <p:extLst>
      <p:ext uri="{BB962C8B-B14F-4D97-AF65-F5344CB8AC3E}">
        <p14:creationId xmlns:p14="http://schemas.microsoft.com/office/powerpoint/2010/main" val="12740654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RPN</a:t>
            </a:r>
          </a:p>
          <a:p>
            <a:pPr marL="457200" indent="-457200">
              <a:buFont typeface="Arial" panose="020B0604020202020204" pitchFamily="34" charset="0"/>
              <a:buChar char="•"/>
            </a:pPr>
            <a:endParaRPr lang="de-DE" sz="2000" b="0" dirty="0"/>
          </a:p>
          <a:p>
            <a:pPr marL="457200" indent="-457200">
              <a:buFont typeface="Arial" panose="020B0604020202020204" pitchFamily="34" charset="0"/>
              <a:buChar char="•"/>
            </a:pPr>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Faster- RCNN</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62</a:t>
            </a:fld>
            <a:endParaRPr lang="de-DE" sz="2000" dirty="0"/>
          </a:p>
        </p:txBody>
      </p:sp>
      <p:pic>
        <p:nvPicPr>
          <p:cNvPr id="8" name="Picture 7">
            <a:extLst>
              <a:ext uri="{FF2B5EF4-FFF2-40B4-BE49-F238E27FC236}">
                <a16:creationId xmlns:a16="http://schemas.microsoft.com/office/drawing/2014/main" id="{FA4D3E78-D806-58E2-85B9-AC78DD12954A}"/>
              </a:ext>
            </a:extLst>
          </p:cNvPr>
          <p:cNvPicPr>
            <a:picLocks noChangeAspect="1"/>
          </p:cNvPicPr>
          <p:nvPr/>
        </p:nvPicPr>
        <p:blipFill>
          <a:blip r:embed="rId3"/>
          <a:stretch>
            <a:fillRect/>
          </a:stretch>
        </p:blipFill>
        <p:spPr>
          <a:xfrm>
            <a:off x="4188757" y="2440850"/>
            <a:ext cx="4352901" cy="4417150"/>
          </a:xfrm>
          <a:prstGeom prst="rect">
            <a:avLst/>
          </a:prstGeom>
        </p:spPr>
      </p:pic>
      <p:pic>
        <p:nvPicPr>
          <p:cNvPr id="14" name="Picture 13">
            <a:extLst>
              <a:ext uri="{FF2B5EF4-FFF2-40B4-BE49-F238E27FC236}">
                <a16:creationId xmlns:a16="http://schemas.microsoft.com/office/drawing/2014/main" id="{09964699-3659-D701-94F1-6DAA3CD9D018}"/>
              </a:ext>
            </a:extLst>
          </p:cNvPr>
          <p:cNvPicPr>
            <a:picLocks noChangeAspect="1"/>
          </p:cNvPicPr>
          <p:nvPr/>
        </p:nvPicPr>
        <p:blipFill>
          <a:blip r:embed="rId4"/>
          <a:stretch>
            <a:fillRect/>
          </a:stretch>
        </p:blipFill>
        <p:spPr>
          <a:xfrm>
            <a:off x="164985" y="2865298"/>
            <a:ext cx="4023772" cy="2454168"/>
          </a:xfrm>
          <a:prstGeom prst="rect">
            <a:avLst/>
          </a:prstGeom>
        </p:spPr>
      </p:pic>
    </p:spTree>
    <p:extLst>
      <p:ext uri="{BB962C8B-B14F-4D97-AF65-F5344CB8AC3E}">
        <p14:creationId xmlns:p14="http://schemas.microsoft.com/office/powerpoint/2010/main" val="2453449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b="0" dirty="0"/>
              <a:t>Anchor boxes: multiple object center in same grid cell.</a:t>
            </a:r>
          </a:p>
          <a:p>
            <a:pPr marL="457200" indent="-457200">
              <a:buFont typeface="Arial" panose="020B0604020202020204" pitchFamily="34" charset="0"/>
              <a:buChar char="•"/>
            </a:pPr>
            <a:r>
              <a:rPr lang="de-DE" sz="2000" b="0" dirty="0"/>
              <a:t>NMS</a:t>
            </a:r>
          </a:p>
          <a:p>
            <a:pPr marL="457200" indent="-457200">
              <a:buFont typeface="Arial" panose="020B0604020202020204" pitchFamily="34" charset="0"/>
              <a:buChar char="•"/>
            </a:pPr>
            <a:endParaRPr lang="de-DE" sz="2000" b="0" dirty="0"/>
          </a:p>
          <a:p>
            <a:pPr marL="457200" indent="-457200">
              <a:buFont typeface="Arial" panose="020B0604020202020204" pitchFamily="34" charset="0"/>
              <a:buChar char="•"/>
            </a:pPr>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YOLO</a:t>
            </a:r>
          </a:p>
        </p:txBody>
      </p:sp>
      <p:sp>
        <p:nvSpPr>
          <p:cNvPr id="9" name="TextBox 8">
            <a:extLst>
              <a:ext uri="{FF2B5EF4-FFF2-40B4-BE49-F238E27FC236}">
                <a16:creationId xmlns:a16="http://schemas.microsoft.com/office/drawing/2014/main" id="{E69B6656-9BBA-A3E7-FB7F-0742480EB270}"/>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Methodology</a:t>
            </a:r>
            <a:endParaRPr lang="en-DE" sz="2000" b="1" dirty="0">
              <a:solidFill>
                <a:schemeClr val="accent6">
                  <a:lumMod val="50000"/>
                </a:schemeClr>
              </a:solidFill>
            </a:endParaRPr>
          </a:p>
        </p:txBody>
      </p:sp>
      <p:sp>
        <p:nvSpPr>
          <p:cNvPr id="10" name="Slide Number Placeholder 5">
            <a:extLst>
              <a:ext uri="{FF2B5EF4-FFF2-40B4-BE49-F238E27FC236}">
                <a16:creationId xmlns:a16="http://schemas.microsoft.com/office/drawing/2014/main" id="{0DD29312-AAE7-A134-D252-871FB5A3017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63</a:t>
            </a:fld>
            <a:endParaRPr lang="de-DE" sz="2000" dirty="0"/>
          </a:p>
        </p:txBody>
      </p:sp>
      <p:pic>
        <p:nvPicPr>
          <p:cNvPr id="5" name="Picture 4">
            <a:extLst>
              <a:ext uri="{FF2B5EF4-FFF2-40B4-BE49-F238E27FC236}">
                <a16:creationId xmlns:a16="http://schemas.microsoft.com/office/drawing/2014/main" id="{18D62F8A-8364-2342-BBEE-60797A1459CF}"/>
              </a:ext>
            </a:extLst>
          </p:cNvPr>
          <p:cNvPicPr>
            <a:picLocks noChangeAspect="1"/>
          </p:cNvPicPr>
          <p:nvPr/>
        </p:nvPicPr>
        <p:blipFill>
          <a:blip r:embed="rId3"/>
          <a:stretch>
            <a:fillRect/>
          </a:stretch>
        </p:blipFill>
        <p:spPr>
          <a:xfrm>
            <a:off x="2433915" y="2460161"/>
            <a:ext cx="4276169" cy="4113335"/>
          </a:xfrm>
          <a:prstGeom prst="rect">
            <a:avLst/>
          </a:prstGeom>
        </p:spPr>
      </p:pic>
    </p:spTree>
    <p:extLst>
      <p:ext uri="{BB962C8B-B14F-4D97-AF65-F5344CB8AC3E}">
        <p14:creationId xmlns:p14="http://schemas.microsoft.com/office/powerpoint/2010/main" val="2487696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r>
              <a:rPr lang="de-DE" sz="2000" dirty="0"/>
              <a:t>Using Kitti dataset (split 1).</a:t>
            </a:r>
          </a:p>
          <a:p>
            <a:pPr marL="285750" indent="-285750">
              <a:buFont typeface="Arial" panose="020B0604020202020204" pitchFamily="34" charset="0"/>
              <a:buChar char="•"/>
            </a:pPr>
            <a:r>
              <a:rPr lang="de-DE" sz="2000" dirty="0"/>
              <a:t>Data Augmentation (Row 6, also reduced generalisation gap).</a:t>
            </a:r>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sp>
        <p:nvSpPr>
          <p:cNvPr id="8" name="Rectangle 7">
            <a:extLst>
              <a:ext uri="{FF2B5EF4-FFF2-40B4-BE49-F238E27FC236}">
                <a16:creationId xmlns:a16="http://schemas.microsoft.com/office/drawing/2014/main" id="{8B684EC0-9638-C292-B1E6-1A0D45850E63}"/>
              </a:ext>
            </a:extLst>
          </p:cNvPr>
          <p:cNvSpPr/>
          <p:nvPr/>
        </p:nvSpPr>
        <p:spPr>
          <a:xfrm>
            <a:off x="1305235" y="5145932"/>
            <a:ext cx="6603709" cy="642028"/>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DE"/>
          </a:p>
        </p:txBody>
      </p:sp>
      <p:pic>
        <p:nvPicPr>
          <p:cNvPr id="5" name="Picture 4">
            <a:extLst>
              <a:ext uri="{FF2B5EF4-FFF2-40B4-BE49-F238E27FC236}">
                <a16:creationId xmlns:a16="http://schemas.microsoft.com/office/drawing/2014/main" id="{84525DE9-7290-1C4C-EC8A-FAB3A0240904}"/>
              </a:ext>
            </a:extLst>
          </p:cNvPr>
          <p:cNvPicPr>
            <a:picLocks noChangeAspect="1"/>
          </p:cNvPicPr>
          <p:nvPr/>
        </p:nvPicPr>
        <p:blipFill>
          <a:blip r:embed="rId3"/>
          <a:stretch>
            <a:fillRect/>
          </a:stretch>
        </p:blipFill>
        <p:spPr>
          <a:xfrm>
            <a:off x="869631" y="5177321"/>
            <a:ext cx="7188656" cy="1329078"/>
          </a:xfrm>
          <a:prstGeom prst="rect">
            <a:avLst/>
          </a:prstGeom>
        </p:spPr>
      </p:pic>
      <p:pic>
        <p:nvPicPr>
          <p:cNvPr id="13" name="Picture 12" descr="Chart&#10;&#10;Description automatically generated">
            <a:extLst>
              <a:ext uri="{FF2B5EF4-FFF2-40B4-BE49-F238E27FC236}">
                <a16:creationId xmlns:a16="http://schemas.microsoft.com/office/drawing/2014/main" id="{38C2B4AE-342E-03A1-2955-49DEC46ABEB4}"/>
              </a:ext>
            </a:extLst>
          </p:cNvPr>
          <p:cNvPicPr>
            <a:picLocks noChangeAspect="1"/>
          </p:cNvPicPr>
          <p:nvPr/>
        </p:nvPicPr>
        <p:blipFill>
          <a:blip r:embed="rId4"/>
          <a:stretch>
            <a:fillRect/>
          </a:stretch>
        </p:blipFill>
        <p:spPr>
          <a:xfrm>
            <a:off x="1379868" y="2673746"/>
            <a:ext cx="3237066" cy="2435170"/>
          </a:xfrm>
          <a:prstGeom prst="rect">
            <a:avLst/>
          </a:prstGeom>
        </p:spPr>
      </p:pic>
      <p:pic>
        <p:nvPicPr>
          <p:cNvPr id="15" name="Picture 14" descr="Chart&#10;&#10;Description automatically generated">
            <a:extLst>
              <a:ext uri="{FF2B5EF4-FFF2-40B4-BE49-F238E27FC236}">
                <a16:creationId xmlns:a16="http://schemas.microsoft.com/office/drawing/2014/main" id="{DE7E70AD-3409-6259-7BB4-353DEC293E6C}"/>
              </a:ext>
            </a:extLst>
          </p:cNvPr>
          <p:cNvPicPr>
            <a:picLocks noChangeAspect="1"/>
          </p:cNvPicPr>
          <p:nvPr/>
        </p:nvPicPr>
        <p:blipFill>
          <a:blip r:embed="rId5"/>
          <a:stretch>
            <a:fillRect/>
          </a:stretch>
        </p:blipFill>
        <p:spPr>
          <a:xfrm>
            <a:off x="4249979" y="2668323"/>
            <a:ext cx="3237066" cy="2438082"/>
          </a:xfrm>
          <a:prstGeom prst="rect">
            <a:avLst/>
          </a:prstGeom>
        </p:spPr>
      </p:pic>
      <p:sp>
        <p:nvSpPr>
          <p:cNvPr id="16" name="Rectangle 15">
            <a:extLst>
              <a:ext uri="{FF2B5EF4-FFF2-40B4-BE49-F238E27FC236}">
                <a16:creationId xmlns:a16="http://schemas.microsoft.com/office/drawing/2014/main" id="{6482E221-9201-CEB5-83D8-35F882E21C19}"/>
              </a:ext>
            </a:extLst>
          </p:cNvPr>
          <p:cNvSpPr/>
          <p:nvPr/>
        </p:nvSpPr>
        <p:spPr>
          <a:xfrm>
            <a:off x="950843" y="5940852"/>
            <a:ext cx="6967527" cy="22241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19" name="TextBox 18">
            <a:extLst>
              <a:ext uri="{FF2B5EF4-FFF2-40B4-BE49-F238E27FC236}">
                <a16:creationId xmlns:a16="http://schemas.microsoft.com/office/drawing/2014/main" id="{BDC23B28-BF30-C77B-050A-FF108EEBE44D}"/>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20" name="Slide Number Placeholder 5">
            <a:extLst>
              <a:ext uri="{FF2B5EF4-FFF2-40B4-BE49-F238E27FC236}">
                <a16:creationId xmlns:a16="http://schemas.microsoft.com/office/drawing/2014/main" id="{407B5A0C-7D5A-C9A5-0E90-31733679AA2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64</a:t>
            </a:fld>
            <a:endParaRPr lang="de-DE" sz="2000" dirty="0"/>
          </a:p>
        </p:txBody>
      </p:sp>
    </p:spTree>
    <p:extLst>
      <p:ext uri="{BB962C8B-B14F-4D97-AF65-F5344CB8AC3E}">
        <p14:creationId xmlns:p14="http://schemas.microsoft.com/office/powerpoint/2010/main" val="324798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789224"/>
          </a:xfrm>
        </p:spPr>
        <p:txBody>
          <a:bodyPr>
            <a:normAutofit/>
          </a:bodyPr>
          <a:lstStyle/>
          <a:p>
            <a:r>
              <a:rPr lang="de-DE" sz="2000" dirty="0"/>
              <a:t>Using Kitti dataset (split 1).</a:t>
            </a:r>
            <a:endParaRPr lang="de-DE" sz="2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pic>
        <p:nvPicPr>
          <p:cNvPr id="14" name="Picture 13" descr="Text&#10;&#10;Description automatically generated">
            <a:extLst>
              <a:ext uri="{FF2B5EF4-FFF2-40B4-BE49-F238E27FC236}">
                <a16:creationId xmlns:a16="http://schemas.microsoft.com/office/drawing/2014/main" id="{E38DDB61-2FF5-6075-EAF8-1547ECE0E675}"/>
              </a:ext>
            </a:extLst>
          </p:cNvPr>
          <p:cNvPicPr>
            <a:picLocks noChangeAspect="1"/>
          </p:cNvPicPr>
          <p:nvPr/>
        </p:nvPicPr>
        <p:blipFill>
          <a:blip r:embed="rId3"/>
          <a:stretch>
            <a:fillRect/>
          </a:stretch>
        </p:blipFill>
        <p:spPr>
          <a:xfrm>
            <a:off x="1792882" y="2185436"/>
            <a:ext cx="5664464" cy="2724867"/>
          </a:xfrm>
          <a:prstGeom prst="rect">
            <a:avLst/>
          </a:prstGeom>
        </p:spPr>
      </p:pic>
      <p:pic>
        <p:nvPicPr>
          <p:cNvPr id="16" name="Picture 15">
            <a:extLst>
              <a:ext uri="{FF2B5EF4-FFF2-40B4-BE49-F238E27FC236}">
                <a16:creationId xmlns:a16="http://schemas.microsoft.com/office/drawing/2014/main" id="{5828215B-F455-2497-0FB4-E428366FCB49}"/>
              </a:ext>
            </a:extLst>
          </p:cNvPr>
          <p:cNvPicPr>
            <a:picLocks noChangeAspect="1"/>
          </p:cNvPicPr>
          <p:nvPr/>
        </p:nvPicPr>
        <p:blipFill>
          <a:blip r:embed="rId4"/>
          <a:stretch>
            <a:fillRect/>
          </a:stretch>
        </p:blipFill>
        <p:spPr>
          <a:xfrm>
            <a:off x="1172118" y="4910303"/>
            <a:ext cx="6717484" cy="1436214"/>
          </a:xfrm>
          <a:prstGeom prst="rect">
            <a:avLst/>
          </a:prstGeom>
        </p:spPr>
      </p:pic>
      <p:sp>
        <p:nvSpPr>
          <p:cNvPr id="10" name="TextBox 9">
            <a:extLst>
              <a:ext uri="{FF2B5EF4-FFF2-40B4-BE49-F238E27FC236}">
                <a16:creationId xmlns:a16="http://schemas.microsoft.com/office/drawing/2014/main" id="{18622DF0-3BC6-FF9A-815D-6F9A4CDD49DE}"/>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1" name="Slide Number Placeholder 5">
            <a:extLst>
              <a:ext uri="{FF2B5EF4-FFF2-40B4-BE49-F238E27FC236}">
                <a16:creationId xmlns:a16="http://schemas.microsoft.com/office/drawing/2014/main" id="{2BF398F9-6D2A-25C6-6623-D5BA0008753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65</a:t>
            </a:fld>
            <a:endParaRPr lang="de-DE" sz="2000" dirty="0"/>
          </a:p>
        </p:txBody>
      </p:sp>
    </p:spTree>
    <p:extLst>
      <p:ext uri="{BB962C8B-B14F-4D97-AF65-F5344CB8AC3E}">
        <p14:creationId xmlns:p14="http://schemas.microsoft.com/office/powerpoint/2010/main" val="1050291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TransFuserDeTr Model</a:t>
            </a:r>
          </a:p>
        </p:txBody>
      </p:sp>
      <p:sp>
        <p:nvSpPr>
          <p:cNvPr id="10" name="TextBox 9">
            <a:extLst>
              <a:ext uri="{FF2B5EF4-FFF2-40B4-BE49-F238E27FC236}">
                <a16:creationId xmlns:a16="http://schemas.microsoft.com/office/drawing/2014/main" id="{18622DF0-3BC6-FF9A-815D-6F9A4CDD49DE}"/>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1" name="Slide Number Placeholder 5">
            <a:extLst>
              <a:ext uri="{FF2B5EF4-FFF2-40B4-BE49-F238E27FC236}">
                <a16:creationId xmlns:a16="http://schemas.microsoft.com/office/drawing/2014/main" id="{2BF398F9-6D2A-25C6-6623-D5BA00087537}"/>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66</a:t>
            </a:fld>
            <a:endParaRPr lang="de-DE" sz="2000" dirty="0"/>
          </a:p>
        </p:txBody>
      </p:sp>
      <p:pic>
        <p:nvPicPr>
          <p:cNvPr id="14" name="Picture 13" descr="Text&#10;&#10;Description automatically generated">
            <a:extLst>
              <a:ext uri="{FF2B5EF4-FFF2-40B4-BE49-F238E27FC236}">
                <a16:creationId xmlns:a16="http://schemas.microsoft.com/office/drawing/2014/main" id="{E38DDB61-2FF5-6075-EAF8-1547ECE0E675}"/>
              </a:ext>
            </a:extLst>
          </p:cNvPr>
          <p:cNvPicPr>
            <a:picLocks noChangeAspect="1"/>
          </p:cNvPicPr>
          <p:nvPr/>
        </p:nvPicPr>
        <p:blipFill>
          <a:blip r:embed="rId3"/>
          <a:stretch>
            <a:fillRect/>
          </a:stretch>
        </p:blipFill>
        <p:spPr>
          <a:xfrm>
            <a:off x="1480820" y="3721924"/>
            <a:ext cx="6117952" cy="2943016"/>
          </a:xfrm>
          <a:prstGeom prst="rect">
            <a:avLst/>
          </a:prstGeom>
        </p:spPr>
      </p:pic>
      <p:sp>
        <p:nvSpPr>
          <p:cNvPr id="6" name="Rectangle 5">
            <a:extLst>
              <a:ext uri="{FF2B5EF4-FFF2-40B4-BE49-F238E27FC236}">
                <a16:creationId xmlns:a16="http://schemas.microsoft.com/office/drawing/2014/main" id="{187450EE-BA5B-BF98-3C12-A815DB581E51}"/>
              </a:ext>
            </a:extLst>
          </p:cNvPr>
          <p:cNvSpPr/>
          <p:nvPr/>
        </p:nvSpPr>
        <p:spPr>
          <a:xfrm>
            <a:off x="1403515" y="3717581"/>
            <a:ext cx="6511760" cy="1166438"/>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DE">
              <a:ln>
                <a:solidFill>
                  <a:schemeClr val="bg1"/>
                </a:solidFill>
              </a:ln>
            </a:endParaRPr>
          </a:p>
        </p:txBody>
      </p:sp>
      <p:pic>
        <p:nvPicPr>
          <p:cNvPr id="5" name="Picture 4">
            <a:extLst>
              <a:ext uri="{FF2B5EF4-FFF2-40B4-BE49-F238E27FC236}">
                <a16:creationId xmlns:a16="http://schemas.microsoft.com/office/drawing/2014/main" id="{BBD1B002-3EBD-F7BF-F5C5-19F9635BDD4C}"/>
              </a:ext>
            </a:extLst>
          </p:cNvPr>
          <p:cNvPicPr>
            <a:picLocks noChangeAspect="1"/>
          </p:cNvPicPr>
          <p:nvPr/>
        </p:nvPicPr>
        <p:blipFill>
          <a:blip r:embed="rId4"/>
          <a:stretch>
            <a:fillRect/>
          </a:stretch>
        </p:blipFill>
        <p:spPr>
          <a:xfrm>
            <a:off x="1055096" y="1805394"/>
            <a:ext cx="6648450" cy="1091165"/>
          </a:xfrm>
          <a:prstGeom prst="rect">
            <a:avLst/>
          </a:prstGeom>
        </p:spPr>
      </p:pic>
      <p:pic>
        <p:nvPicPr>
          <p:cNvPr id="16" name="Picture 15">
            <a:extLst>
              <a:ext uri="{FF2B5EF4-FFF2-40B4-BE49-F238E27FC236}">
                <a16:creationId xmlns:a16="http://schemas.microsoft.com/office/drawing/2014/main" id="{5828215B-F455-2497-0FB4-E428366FCB49}"/>
              </a:ext>
            </a:extLst>
          </p:cNvPr>
          <p:cNvPicPr>
            <a:picLocks noChangeAspect="1"/>
          </p:cNvPicPr>
          <p:nvPr/>
        </p:nvPicPr>
        <p:blipFill>
          <a:blip r:embed="rId5"/>
          <a:stretch>
            <a:fillRect/>
          </a:stretch>
        </p:blipFill>
        <p:spPr>
          <a:xfrm>
            <a:off x="1055096" y="3140419"/>
            <a:ext cx="6717484" cy="1436214"/>
          </a:xfrm>
          <a:prstGeom prst="rect">
            <a:avLst/>
          </a:prstGeom>
        </p:spPr>
      </p:pic>
    </p:spTree>
    <p:extLst>
      <p:ext uri="{BB962C8B-B14F-4D97-AF65-F5344CB8AC3E}">
        <p14:creationId xmlns:p14="http://schemas.microsoft.com/office/powerpoint/2010/main" val="2302608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0F17C6-1DA4-E433-75DB-E7B8F95DD92A}"/>
              </a:ext>
            </a:extLst>
          </p:cNvPr>
          <p:cNvPicPr>
            <a:picLocks noChangeAspect="1"/>
          </p:cNvPicPr>
          <p:nvPr/>
        </p:nvPicPr>
        <p:blipFill>
          <a:blip r:embed="rId3"/>
          <a:stretch>
            <a:fillRect/>
          </a:stretch>
        </p:blipFill>
        <p:spPr>
          <a:xfrm>
            <a:off x="1496140" y="2242219"/>
            <a:ext cx="5791018" cy="2083541"/>
          </a:xfrm>
          <a:prstGeom prst="rect">
            <a:avLst/>
          </a:prstGeom>
        </p:spPr>
      </p:pic>
      <p:sp>
        <p:nvSpPr>
          <p:cNvPr id="2" name="Untertitel 1"/>
          <p:cNvSpPr>
            <a:spLocks noGrp="1"/>
          </p:cNvSpPr>
          <p:nvPr>
            <p:ph type="subTitle" idx="1"/>
          </p:nvPr>
        </p:nvSpPr>
        <p:spPr>
          <a:xfrm>
            <a:off x="602342" y="1786674"/>
            <a:ext cx="8084457" cy="4789224"/>
          </a:xfrm>
        </p:spPr>
        <p:txBody>
          <a:bodyPr>
            <a:normAutofit lnSpcReduction="10000"/>
          </a:bodyPr>
          <a:lstStyle/>
          <a:p>
            <a:r>
              <a:rPr lang="de-DE" sz="2000" dirty="0"/>
              <a:t>Comparison between TransFuserDeTr model and SOTA on Kitti dataset.</a:t>
            </a:r>
          </a:p>
          <a:p>
            <a:endParaRPr lang="de-DE" sz="1700" dirty="0"/>
          </a:p>
          <a:p>
            <a:endParaRPr lang="de-DE" sz="1600" b="0" dirty="0"/>
          </a:p>
          <a:p>
            <a:endParaRPr lang="de-DE" sz="1600" dirty="0"/>
          </a:p>
          <a:p>
            <a:endParaRPr lang="de-DE" sz="1600" dirty="0"/>
          </a:p>
          <a:p>
            <a:endParaRPr lang="de-DE" sz="1600" b="0" dirty="0"/>
          </a:p>
          <a:p>
            <a:pPr algn="l"/>
            <a:endParaRPr lang="en-US" sz="900" b="0" dirty="0">
              <a:solidFill>
                <a:srgbClr val="333333"/>
              </a:solidFill>
              <a:cs typeface="Calibri" panose="020F0502020204030204" pitchFamily="34" charset="0"/>
            </a:endParaRPr>
          </a:p>
          <a:p>
            <a:pPr algn="l"/>
            <a:r>
              <a:rPr lang="en-US" sz="2000" b="0" i="0" u="none" strike="noStrike" baseline="0" dirty="0"/>
              <a:t>For Pedestrian : </a:t>
            </a:r>
            <a:r>
              <a:rPr lang="en-US" sz="2000" b="0" i="0" u="none" strike="noStrike" baseline="0" dirty="0" err="1"/>
              <a:t>TransFuserDeTr</a:t>
            </a:r>
            <a:r>
              <a:rPr lang="en-US" sz="2000" b="0" i="0" u="none" strike="noStrike" baseline="0" dirty="0"/>
              <a:t> performs better </a:t>
            </a:r>
            <a:r>
              <a:rPr lang="en-US" sz="2000" b="0" dirty="0"/>
              <a:t>than</a:t>
            </a:r>
            <a:r>
              <a:rPr lang="en-US" sz="2000" b="0" i="0" u="none" strike="noStrike" baseline="0" dirty="0"/>
              <a:t> all SOTA (except </a:t>
            </a:r>
            <a:r>
              <a:rPr lang="en-US" sz="2000" b="0" i="0" u="none" strike="noStrike" baseline="0" dirty="0" err="1"/>
              <a:t>DeTr</a:t>
            </a:r>
            <a:r>
              <a:rPr lang="en-US" sz="2000" b="0" i="0" u="none" strike="noStrike" baseline="0" dirty="0"/>
              <a:t>).</a:t>
            </a:r>
          </a:p>
          <a:p>
            <a:pPr algn="l"/>
            <a:r>
              <a:rPr lang="en-US" sz="2000" b="0" i="0" u="none" strike="noStrike" baseline="0" dirty="0"/>
              <a:t>For Car : </a:t>
            </a:r>
            <a:r>
              <a:rPr lang="en-US" sz="2000" b="0" i="0" u="none" strike="noStrike" baseline="0" dirty="0" err="1"/>
              <a:t>TransFuserDeTr</a:t>
            </a:r>
            <a:r>
              <a:rPr lang="en-US" sz="2000" b="0" i="0" u="none" strike="noStrike" baseline="0" dirty="0"/>
              <a:t> performs better results than </a:t>
            </a:r>
            <a:r>
              <a:rPr lang="en-US" sz="2000" b="0" i="0" u="none" strike="noStrike" baseline="0" dirty="0" err="1"/>
              <a:t>DeTr</a:t>
            </a:r>
            <a:r>
              <a:rPr lang="en-US" sz="2000" b="0" i="0" u="none" strike="noStrike" baseline="0" dirty="0"/>
              <a:t>.</a:t>
            </a:r>
          </a:p>
          <a:p>
            <a:pPr algn="l"/>
            <a:r>
              <a:rPr lang="en-US" sz="2000" b="0" i="0" u="none" strike="noStrike" baseline="0" dirty="0"/>
              <a:t>For Cyclist : </a:t>
            </a:r>
            <a:r>
              <a:rPr lang="en-US" sz="2000" b="0" i="0" u="none" strike="noStrike" baseline="0" dirty="0" err="1"/>
              <a:t>TransFuserDeTr</a:t>
            </a:r>
            <a:r>
              <a:rPr lang="en-US" sz="2000" b="0" i="0" u="none" strike="noStrike" baseline="0" dirty="0"/>
              <a:t> performs better than AVOD and AVOD-FPN.</a:t>
            </a:r>
          </a:p>
          <a:p>
            <a:pPr algn="l"/>
            <a:r>
              <a:rPr lang="de-DE" sz="2000" b="0" dirty="0"/>
              <a:t>Pretrained </a:t>
            </a:r>
            <a:r>
              <a:rPr lang="en-US" sz="2000" b="0" i="0" u="none" strike="noStrike" baseline="0" dirty="0" err="1"/>
              <a:t>TransFuserDeTr</a:t>
            </a:r>
            <a:r>
              <a:rPr lang="en-US" sz="2000" b="0" i="0" u="none" strike="noStrike" baseline="0" dirty="0"/>
              <a:t> on </a:t>
            </a:r>
            <a:r>
              <a:rPr lang="en-US" sz="2000" b="0" i="0" u="none" strike="noStrike" baseline="0" dirty="0" err="1"/>
              <a:t>NuScenes</a:t>
            </a:r>
            <a:r>
              <a:rPr lang="en-US" sz="2000" b="0" dirty="0"/>
              <a:t>, </a:t>
            </a:r>
            <a:r>
              <a:rPr lang="en-US" sz="2000" b="0" i="0" u="none" strike="noStrike" baseline="0" dirty="0"/>
              <a:t>improved AP</a:t>
            </a:r>
            <a:r>
              <a:rPr lang="en-US" sz="2000" b="0" i="0" u="none" strike="noStrike" baseline="-25000" dirty="0"/>
              <a:t>70</a:t>
            </a:r>
            <a:r>
              <a:rPr lang="en-US" sz="2000" b="0" i="0" u="none" strike="noStrike" baseline="0" dirty="0"/>
              <a:t> for Pedestrian and Cyclist classes.</a:t>
            </a:r>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SOTA Comparison</a:t>
            </a:r>
          </a:p>
        </p:txBody>
      </p:sp>
      <p:sp>
        <p:nvSpPr>
          <p:cNvPr id="12" name="TextBox 11">
            <a:extLst>
              <a:ext uri="{FF2B5EF4-FFF2-40B4-BE49-F238E27FC236}">
                <a16:creationId xmlns:a16="http://schemas.microsoft.com/office/drawing/2014/main" id="{472768F4-0DAF-42E1-6CF6-3A85B17D63D2}"/>
              </a:ext>
            </a:extLst>
          </p:cNvPr>
          <p:cNvSpPr txBox="1"/>
          <p:nvPr/>
        </p:nvSpPr>
        <p:spPr>
          <a:xfrm>
            <a:off x="2517170" y="3210352"/>
            <a:ext cx="372218" cy="292388"/>
          </a:xfrm>
          <a:prstGeom prst="rect">
            <a:avLst/>
          </a:prstGeom>
          <a:noFill/>
        </p:spPr>
        <p:txBody>
          <a:bodyPr wrap="none" rtlCol="0">
            <a:spAutoFit/>
          </a:bodyPr>
          <a:lstStyle/>
          <a:p>
            <a:r>
              <a:rPr lang="en-US" sz="1300"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[8]</a:t>
            </a:r>
            <a:endParaRPr lang="en-DE" sz="1300" dirty="0">
              <a:solidFill>
                <a:schemeClr val="tx1">
                  <a:lumMod val="95000"/>
                  <a:lumOff val="5000"/>
                </a:schemeClr>
              </a:solidFill>
            </a:endParaRPr>
          </a:p>
        </p:txBody>
      </p:sp>
      <p:sp>
        <p:nvSpPr>
          <p:cNvPr id="13" name="TextBox 12">
            <a:extLst>
              <a:ext uri="{FF2B5EF4-FFF2-40B4-BE49-F238E27FC236}">
                <a16:creationId xmlns:a16="http://schemas.microsoft.com/office/drawing/2014/main" id="{4BDB9648-F62D-657D-8CEC-4569D0722453}"/>
              </a:ext>
            </a:extLst>
          </p:cNvPr>
          <p:cNvSpPr txBox="1"/>
          <p:nvPr/>
        </p:nvSpPr>
        <p:spPr>
          <a:xfrm>
            <a:off x="2607926" y="3013428"/>
            <a:ext cx="457176"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[12]</a:t>
            </a:r>
            <a:endParaRPr lang="en-DE" sz="1300" dirty="0">
              <a:solidFill>
                <a:schemeClr val="tx1">
                  <a:lumMod val="95000"/>
                  <a:lumOff val="5000"/>
                </a:schemeClr>
              </a:solidFill>
            </a:endParaRPr>
          </a:p>
        </p:txBody>
      </p:sp>
      <p:sp>
        <p:nvSpPr>
          <p:cNvPr id="14" name="TextBox 13">
            <a:extLst>
              <a:ext uri="{FF2B5EF4-FFF2-40B4-BE49-F238E27FC236}">
                <a16:creationId xmlns:a16="http://schemas.microsoft.com/office/drawing/2014/main" id="{28C22785-1D10-CE87-8E31-2A894DD68FDE}"/>
              </a:ext>
            </a:extLst>
          </p:cNvPr>
          <p:cNvSpPr txBox="1"/>
          <p:nvPr/>
        </p:nvSpPr>
        <p:spPr>
          <a:xfrm>
            <a:off x="2154155" y="2816505"/>
            <a:ext cx="457176"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[11]</a:t>
            </a:r>
            <a:endParaRPr lang="en-DE" sz="1300" dirty="0">
              <a:solidFill>
                <a:schemeClr val="tx1">
                  <a:lumMod val="95000"/>
                  <a:lumOff val="5000"/>
                </a:schemeClr>
              </a:solidFill>
            </a:endParaRPr>
          </a:p>
        </p:txBody>
      </p:sp>
      <p:sp>
        <p:nvSpPr>
          <p:cNvPr id="15" name="TextBox 14">
            <a:extLst>
              <a:ext uri="{FF2B5EF4-FFF2-40B4-BE49-F238E27FC236}">
                <a16:creationId xmlns:a16="http://schemas.microsoft.com/office/drawing/2014/main" id="{C8F86931-AD2F-593E-B5BD-D63B3E05D268}"/>
              </a:ext>
            </a:extLst>
          </p:cNvPr>
          <p:cNvSpPr txBox="1"/>
          <p:nvPr/>
        </p:nvSpPr>
        <p:spPr>
          <a:xfrm>
            <a:off x="2491487" y="2619589"/>
            <a:ext cx="372218" cy="292388"/>
          </a:xfrm>
          <a:prstGeom prst="rect">
            <a:avLst/>
          </a:prstGeom>
          <a:noFill/>
        </p:spPr>
        <p:txBody>
          <a:bodyPr wrap="none" rtlCol="0">
            <a:spAutoFit/>
          </a:bodyPr>
          <a:lstStyle/>
          <a:p>
            <a:r>
              <a:rPr lang="en-US" sz="1300" dirty="0">
                <a:solidFill>
                  <a:schemeClr val="tx1">
                    <a:lumMod val="95000"/>
                    <a:lumOff val="5000"/>
                  </a:schemeClr>
                </a:solidFill>
                <a:hlinkClick r:id="rId5" action="ppaction://hlinksldjump">
                  <a:extLst>
                    <a:ext uri="{A12FA001-AC4F-418D-AE19-62706E023703}">
                      <ahyp:hlinkClr xmlns:ahyp="http://schemas.microsoft.com/office/drawing/2018/hyperlinkcolor" val="tx"/>
                    </a:ext>
                  </a:extLst>
                </a:hlinkClick>
              </a:rPr>
              <a:t>[9]</a:t>
            </a:r>
            <a:endParaRPr lang="en-DE" sz="1300" dirty="0">
              <a:solidFill>
                <a:schemeClr val="tx1">
                  <a:lumMod val="95000"/>
                  <a:lumOff val="5000"/>
                </a:schemeClr>
              </a:solidFill>
            </a:endParaRPr>
          </a:p>
        </p:txBody>
      </p:sp>
      <p:sp>
        <p:nvSpPr>
          <p:cNvPr id="16" name="TextBox 15">
            <a:extLst>
              <a:ext uri="{FF2B5EF4-FFF2-40B4-BE49-F238E27FC236}">
                <a16:creationId xmlns:a16="http://schemas.microsoft.com/office/drawing/2014/main" id="{CE588D1B-16D0-17A7-E52B-4A08A44DE7ED}"/>
              </a:ext>
            </a:extLst>
          </p:cNvPr>
          <p:cNvSpPr txBox="1"/>
          <p:nvPr/>
        </p:nvSpPr>
        <p:spPr>
          <a:xfrm>
            <a:off x="2102787" y="2426092"/>
            <a:ext cx="372218" cy="292388"/>
          </a:xfrm>
          <a:prstGeom prst="rect">
            <a:avLst/>
          </a:prstGeom>
          <a:noFill/>
        </p:spPr>
        <p:txBody>
          <a:bodyPr wrap="none" rtlCol="0">
            <a:spAutoFit/>
          </a:bodyPr>
          <a:lstStyle/>
          <a:p>
            <a:r>
              <a:rPr lang="en-US" sz="1300" dirty="0">
                <a:solidFill>
                  <a:schemeClr val="tx1">
                    <a:lumMod val="95000"/>
                    <a:lumOff val="5000"/>
                  </a:schemeClr>
                </a:solidFill>
                <a:hlinkClick r:id="rId4" action="ppaction://hlinksldjump">
                  <a:extLst>
                    <a:ext uri="{A12FA001-AC4F-418D-AE19-62706E023703}">
                      <ahyp:hlinkClr xmlns:ahyp="http://schemas.microsoft.com/office/drawing/2018/hyperlinkcolor" val="tx"/>
                    </a:ext>
                  </a:extLst>
                </a:hlinkClick>
              </a:rPr>
              <a:t>[9]</a:t>
            </a:r>
            <a:endParaRPr lang="en-DE" sz="1300" dirty="0">
              <a:solidFill>
                <a:schemeClr val="tx1">
                  <a:lumMod val="95000"/>
                  <a:lumOff val="5000"/>
                </a:schemeClr>
              </a:solidFill>
            </a:endParaRPr>
          </a:p>
        </p:txBody>
      </p:sp>
      <p:sp>
        <p:nvSpPr>
          <p:cNvPr id="18" name="TextBox 17">
            <a:extLst>
              <a:ext uri="{FF2B5EF4-FFF2-40B4-BE49-F238E27FC236}">
                <a16:creationId xmlns:a16="http://schemas.microsoft.com/office/drawing/2014/main" id="{857B90B1-F784-38CC-555E-64FA553F6E07}"/>
              </a:ext>
            </a:extLst>
          </p:cNvPr>
          <p:cNvSpPr txBox="1"/>
          <p:nvPr/>
        </p:nvSpPr>
        <p:spPr>
          <a:xfrm>
            <a:off x="1570" y="6463076"/>
            <a:ext cx="1506720" cy="400110"/>
          </a:xfrm>
          <a:prstGeom prst="rect">
            <a:avLst/>
          </a:prstGeom>
          <a:noFill/>
        </p:spPr>
        <p:txBody>
          <a:bodyPr wrap="square" rtlCol="0">
            <a:spAutoFit/>
          </a:bodyPr>
          <a:lstStyle/>
          <a:p>
            <a:r>
              <a:rPr lang="en-US" sz="2000" b="1" dirty="0">
                <a:solidFill>
                  <a:schemeClr val="accent6">
                    <a:lumMod val="50000"/>
                  </a:schemeClr>
                </a:solidFill>
              </a:rPr>
              <a:t>Experiments</a:t>
            </a:r>
            <a:endParaRPr lang="en-DE" sz="2000" b="1" dirty="0">
              <a:solidFill>
                <a:schemeClr val="accent6">
                  <a:lumMod val="50000"/>
                </a:schemeClr>
              </a:solidFill>
            </a:endParaRPr>
          </a:p>
        </p:txBody>
      </p:sp>
      <p:sp>
        <p:nvSpPr>
          <p:cNvPr id="19" name="Slide Number Placeholder 5">
            <a:extLst>
              <a:ext uri="{FF2B5EF4-FFF2-40B4-BE49-F238E27FC236}">
                <a16:creationId xmlns:a16="http://schemas.microsoft.com/office/drawing/2014/main" id="{94D4EC17-2BD7-B523-8987-BAF1C7274BF0}"/>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67</a:t>
            </a:fld>
            <a:endParaRPr lang="de-DE" sz="2000" dirty="0"/>
          </a:p>
        </p:txBody>
      </p:sp>
    </p:spTree>
    <p:extLst>
      <p:ext uri="{BB962C8B-B14F-4D97-AF65-F5344CB8AC3E}">
        <p14:creationId xmlns:p14="http://schemas.microsoft.com/office/powerpoint/2010/main" val="911137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AVOD</a:t>
            </a:r>
          </a:p>
        </p:txBody>
      </p:sp>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68</a:t>
            </a:fld>
            <a:endParaRPr lang="de-DE" sz="2000" dirty="0"/>
          </a:p>
        </p:txBody>
      </p:sp>
      <p:pic>
        <p:nvPicPr>
          <p:cNvPr id="5" name="Picture 4">
            <a:extLst>
              <a:ext uri="{FF2B5EF4-FFF2-40B4-BE49-F238E27FC236}">
                <a16:creationId xmlns:a16="http://schemas.microsoft.com/office/drawing/2014/main" id="{281BF2F2-824E-7562-CBC4-E0D563B5898C}"/>
              </a:ext>
            </a:extLst>
          </p:cNvPr>
          <p:cNvPicPr>
            <a:picLocks noChangeAspect="1"/>
          </p:cNvPicPr>
          <p:nvPr/>
        </p:nvPicPr>
        <p:blipFill>
          <a:blip r:embed="rId3"/>
          <a:stretch>
            <a:fillRect/>
          </a:stretch>
        </p:blipFill>
        <p:spPr>
          <a:xfrm>
            <a:off x="322892" y="2322512"/>
            <a:ext cx="8673055" cy="3107908"/>
          </a:xfrm>
          <a:prstGeom prst="rect">
            <a:avLst/>
          </a:prstGeom>
        </p:spPr>
      </p:pic>
      <p:sp>
        <p:nvSpPr>
          <p:cNvPr id="7" name="TextBox 6">
            <a:extLst>
              <a:ext uri="{FF2B5EF4-FFF2-40B4-BE49-F238E27FC236}">
                <a16:creationId xmlns:a16="http://schemas.microsoft.com/office/drawing/2014/main" id="{C0217113-1CAB-A9A1-611C-A65C22F811A5}"/>
              </a:ext>
            </a:extLst>
          </p:cNvPr>
          <p:cNvSpPr txBox="1"/>
          <p:nvPr/>
        </p:nvSpPr>
        <p:spPr>
          <a:xfrm>
            <a:off x="602343" y="1705861"/>
            <a:ext cx="7580604" cy="400110"/>
          </a:xfrm>
          <a:prstGeom prst="rect">
            <a:avLst/>
          </a:prstGeom>
          <a:noFill/>
        </p:spPr>
        <p:txBody>
          <a:bodyPr wrap="square" rtlCol="0">
            <a:spAutoFit/>
          </a:bodyPr>
          <a:lstStyle/>
          <a:p>
            <a:r>
              <a:rPr lang="en-US" sz="2000" b="0" i="0" u="none" strike="noStrike" baseline="0" dirty="0"/>
              <a:t>Aggregate View Object Detection</a:t>
            </a:r>
            <a:endParaRPr lang="en-DE" sz="2000" dirty="0"/>
          </a:p>
        </p:txBody>
      </p:sp>
    </p:spTree>
    <p:extLst>
      <p:ext uri="{BB962C8B-B14F-4D97-AF65-F5344CB8AC3E}">
        <p14:creationId xmlns:p14="http://schemas.microsoft.com/office/powerpoint/2010/main" val="30995251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AVOD - FPN</a:t>
            </a:r>
          </a:p>
        </p:txBody>
      </p:sp>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69</a:t>
            </a:fld>
            <a:endParaRPr lang="de-DE" sz="2000" dirty="0"/>
          </a:p>
        </p:txBody>
      </p:sp>
      <p:sp>
        <p:nvSpPr>
          <p:cNvPr id="7" name="TextBox 6">
            <a:extLst>
              <a:ext uri="{FF2B5EF4-FFF2-40B4-BE49-F238E27FC236}">
                <a16:creationId xmlns:a16="http://schemas.microsoft.com/office/drawing/2014/main" id="{C0217113-1CAB-A9A1-611C-A65C22F811A5}"/>
              </a:ext>
            </a:extLst>
          </p:cNvPr>
          <p:cNvSpPr txBox="1"/>
          <p:nvPr/>
        </p:nvSpPr>
        <p:spPr>
          <a:xfrm>
            <a:off x="602343" y="1705861"/>
            <a:ext cx="7580604" cy="400110"/>
          </a:xfrm>
          <a:prstGeom prst="rect">
            <a:avLst/>
          </a:prstGeom>
          <a:noFill/>
        </p:spPr>
        <p:txBody>
          <a:bodyPr wrap="square" rtlCol="0">
            <a:spAutoFit/>
          </a:bodyPr>
          <a:lstStyle/>
          <a:p>
            <a:r>
              <a:rPr lang="en-US" sz="2000" b="0" i="0" u="none" strike="noStrike" baseline="0" dirty="0"/>
              <a:t>High resolution Feature Extractor in AVOD model.</a:t>
            </a:r>
            <a:endParaRPr lang="en-DE" sz="2000" dirty="0"/>
          </a:p>
        </p:txBody>
      </p:sp>
      <p:pic>
        <p:nvPicPr>
          <p:cNvPr id="4" name="Picture 3" descr="Diagram&#10;&#10;Description automatically generated">
            <a:extLst>
              <a:ext uri="{FF2B5EF4-FFF2-40B4-BE49-F238E27FC236}">
                <a16:creationId xmlns:a16="http://schemas.microsoft.com/office/drawing/2014/main" id="{00032887-0B58-D773-E055-444F810EEE40}"/>
              </a:ext>
            </a:extLst>
          </p:cNvPr>
          <p:cNvPicPr>
            <a:picLocks noChangeAspect="1"/>
          </p:cNvPicPr>
          <p:nvPr/>
        </p:nvPicPr>
        <p:blipFill>
          <a:blip r:embed="rId3"/>
          <a:stretch>
            <a:fillRect/>
          </a:stretch>
        </p:blipFill>
        <p:spPr>
          <a:xfrm>
            <a:off x="3109534" y="2264628"/>
            <a:ext cx="3911729" cy="3370203"/>
          </a:xfrm>
          <a:prstGeom prst="rect">
            <a:avLst/>
          </a:prstGeom>
        </p:spPr>
      </p:pic>
    </p:spTree>
    <p:extLst>
      <p:ext uri="{BB962C8B-B14F-4D97-AF65-F5344CB8AC3E}">
        <p14:creationId xmlns:p14="http://schemas.microsoft.com/office/powerpoint/2010/main" val="208944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3586579"/>
            <a:ext cx="8084457" cy="2786416"/>
          </a:xfrm>
        </p:spPr>
        <p:txBody>
          <a:bodyPr>
            <a:noAutofit/>
          </a:bodyPr>
          <a:lstStyle/>
          <a:p>
            <a:pPr marL="342900" indent="-342900">
              <a:buFont typeface="Arial" panose="020B0604020202020204" pitchFamily="34" charset="0"/>
              <a:buChar char="•"/>
            </a:pPr>
            <a:r>
              <a:rPr lang="de-DE" sz="2000" b="0" dirty="0"/>
              <a:t>Decoder‘s Learned positional encoding called Object Queries.</a:t>
            </a:r>
          </a:p>
          <a:p>
            <a:pPr marL="342900" indent="-342900">
              <a:buFont typeface="Arial" panose="020B0604020202020204" pitchFamily="34" charset="0"/>
              <a:buChar char="•"/>
            </a:pPr>
            <a:r>
              <a:rPr lang="de-DE" sz="2000" b="0" dirty="0"/>
              <a:t>Decoder‘s Embedding layer (query_embed).</a:t>
            </a:r>
          </a:p>
          <a:p>
            <a:pPr marL="342900" indent="-342900">
              <a:buFont typeface="Arial" panose="020B0604020202020204" pitchFamily="34" charset="0"/>
              <a:buChar char="•"/>
            </a:pPr>
            <a:r>
              <a:rPr lang="de-DE" sz="2000" b="0" dirty="0"/>
              <a:t>FFN: label classification head (class_embed) and bounding box coordinates prediction head (bbox_embed).</a:t>
            </a:r>
          </a:p>
          <a:p>
            <a:pPr marL="342900" indent="-342900">
              <a:buFont typeface="Arial" panose="020B0604020202020204" pitchFamily="34" charset="0"/>
              <a:buChar char="•"/>
            </a:pPr>
            <a:r>
              <a:rPr lang="de-DE" sz="2000" b="0" dirty="0"/>
              <a:t>Loss: Cross Entropy (label classification), L1 and GIoU (bounding box regression).</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Detection Transformer (DeTr)</a:t>
            </a:r>
          </a:p>
        </p:txBody>
      </p:sp>
      <p:pic>
        <p:nvPicPr>
          <p:cNvPr id="6" name="Picture 5" descr="Diagram&#10;&#10;Description automatically generated">
            <a:extLst>
              <a:ext uri="{FF2B5EF4-FFF2-40B4-BE49-F238E27FC236}">
                <a16:creationId xmlns:a16="http://schemas.microsoft.com/office/drawing/2014/main" id="{D0F7800A-FE78-71AA-6799-88C085A13EBA}"/>
              </a:ext>
            </a:extLst>
          </p:cNvPr>
          <p:cNvPicPr>
            <a:picLocks noChangeAspect="1"/>
          </p:cNvPicPr>
          <p:nvPr/>
        </p:nvPicPr>
        <p:blipFill>
          <a:blip r:embed="rId3"/>
          <a:stretch>
            <a:fillRect/>
          </a:stretch>
        </p:blipFill>
        <p:spPr>
          <a:xfrm>
            <a:off x="602341" y="1705861"/>
            <a:ext cx="8084457" cy="1810280"/>
          </a:xfrm>
          <a:prstGeom prst="rect">
            <a:avLst/>
          </a:prstGeom>
        </p:spPr>
      </p:pic>
      <p:sp>
        <p:nvSpPr>
          <p:cNvPr id="8" name="TextBox 7">
            <a:extLst>
              <a:ext uri="{FF2B5EF4-FFF2-40B4-BE49-F238E27FC236}">
                <a16:creationId xmlns:a16="http://schemas.microsoft.com/office/drawing/2014/main" id="{F58E3AE5-F0C5-ADE7-B2BD-8357E98BD015}"/>
              </a:ext>
            </a:extLst>
          </p:cNvPr>
          <p:cNvSpPr txBox="1"/>
          <p:nvPr/>
        </p:nvSpPr>
        <p:spPr>
          <a:xfrm>
            <a:off x="1569" y="6463076"/>
            <a:ext cx="1619841" cy="400110"/>
          </a:xfrm>
          <a:prstGeom prst="rect">
            <a:avLst/>
          </a:prstGeom>
          <a:noFill/>
        </p:spPr>
        <p:txBody>
          <a:bodyPr wrap="square" rtlCol="0">
            <a:spAutoFit/>
          </a:bodyPr>
          <a:lstStyle/>
          <a:p>
            <a:r>
              <a:rPr lang="en-US" sz="2000" b="1" dirty="0">
                <a:solidFill>
                  <a:schemeClr val="accent6">
                    <a:lumMod val="50000"/>
                  </a:schemeClr>
                </a:solidFill>
              </a:rPr>
              <a:t>Related Work</a:t>
            </a:r>
            <a:endParaRPr lang="en-DE" sz="2000" b="1" dirty="0">
              <a:solidFill>
                <a:schemeClr val="accent6">
                  <a:lumMod val="50000"/>
                </a:schemeClr>
              </a:solidFill>
            </a:endParaRPr>
          </a:p>
        </p:txBody>
      </p:sp>
      <p:sp>
        <p:nvSpPr>
          <p:cNvPr id="7" name="Slide Number Placeholder 5">
            <a:extLst>
              <a:ext uri="{FF2B5EF4-FFF2-40B4-BE49-F238E27FC236}">
                <a16:creationId xmlns:a16="http://schemas.microsoft.com/office/drawing/2014/main" id="{AEC9006C-1AFC-1F7B-B6C1-63A48FE44A87}"/>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7</a:t>
            </a:fld>
            <a:r>
              <a:rPr lang="de-DE" sz="2000" dirty="0"/>
              <a:t> / 36</a:t>
            </a:r>
          </a:p>
        </p:txBody>
      </p:sp>
    </p:spTree>
    <p:extLst>
      <p:ext uri="{BB962C8B-B14F-4D97-AF65-F5344CB8AC3E}">
        <p14:creationId xmlns:p14="http://schemas.microsoft.com/office/powerpoint/2010/main" val="269342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Fast-CLOCs</a:t>
            </a:r>
          </a:p>
        </p:txBody>
      </p:sp>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70</a:t>
            </a:fld>
            <a:endParaRPr lang="de-DE" sz="2000" dirty="0"/>
          </a:p>
        </p:txBody>
      </p:sp>
      <p:sp>
        <p:nvSpPr>
          <p:cNvPr id="7" name="TextBox 6">
            <a:extLst>
              <a:ext uri="{FF2B5EF4-FFF2-40B4-BE49-F238E27FC236}">
                <a16:creationId xmlns:a16="http://schemas.microsoft.com/office/drawing/2014/main" id="{C0217113-1CAB-A9A1-611C-A65C22F811A5}"/>
              </a:ext>
            </a:extLst>
          </p:cNvPr>
          <p:cNvSpPr txBox="1"/>
          <p:nvPr/>
        </p:nvSpPr>
        <p:spPr>
          <a:xfrm>
            <a:off x="602343" y="1705861"/>
            <a:ext cx="7580604" cy="400110"/>
          </a:xfrm>
          <a:prstGeom prst="rect">
            <a:avLst/>
          </a:prstGeom>
          <a:noFill/>
        </p:spPr>
        <p:txBody>
          <a:bodyPr wrap="square" rtlCol="0">
            <a:spAutoFit/>
          </a:bodyPr>
          <a:lstStyle/>
          <a:p>
            <a:r>
              <a:rPr lang="en-US" sz="2000" b="0" i="0" u="none" strike="noStrike" baseline="0" dirty="0"/>
              <a:t>Fast Camera-LIDAR Object Candidates Fusion</a:t>
            </a:r>
            <a:endParaRPr lang="en-DE" sz="2000" dirty="0"/>
          </a:p>
        </p:txBody>
      </p:sp>
      <p:pic>
        <p:nvPicPr>
          <p:cNvPr id="5" name="Picture 4" descr="Diagram&#10;&#10;Description automatically generated">
            <a:extLst>
              <a:ext uri="{FF2B5EF4-FFF2-40B4-BE49-F238E27FC236}">
                <a16:creationId xmlns:a16="http://schemas.microsoft.com/office/drawing/2014/main" id="{A88448BE-7F9F-14D1-9EAD-E308B57372DA}"/>
              </a:ext>
            </a:extLst>
          </p:cNvPr>
          <p:cNvPicPr>
            <a:picLocks noChangeAspect="1"/>
          </p:cNvPicPr>
          <p:nvPr/>
        </p:nvPicPr>
        <p:blipFill>
          <a:blip r:embed="rId3"/>
          <a:stretch>
            <a:fillRect/>
          </a:stretch>
        </p:blipFill>
        <p:spPr>
          <a:xfrm>
            <a:off x="10225" y="2872415"/>
            <a:ext cx="9144000" cy="3251200"/>
          </a:xfrm>
          <a:prstGeom prst="rect">
            <a:avLst/>
          </a:prstGeom>
        </p:spPr>
      </p:pic>
      <p:sp>
        <p:nvSpPr>
          <p:cNvPr id="6" name="Rectangle 5">
            <a:extLst>
              <a:ext uri="{FF2B5EF4-FFF2-40B4-BE49-F238E27FC236}">
                <a16:creationId xmlns:a16="http://schemas.microsoft.com/office/drawing/2014/main" id="{E7FF3A19-BDAA-D8FB-3755-9E65F137C3B8}"/>
              </a:ext>
            </a:extLst>
          </p:cNvPr>
          <p:cNvSpPr/>
          <p:nvPr/>
        </p:nvSpPr>
        <p:spPr>
          <a:xfrm>
            <a:off x="2245629" y="3899589"/>
            <a:ext cx="3101623" cy="1754158"/>
          </a:xfrm>
          <a:prstGeom prst="rect">
            <a:avLst/>
          </a:prstGeom>
          <a:solidFill>
            <a:srgbClr val="92D05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tx1"/>
                </a:solidFill>
              </a:rPr>
              <a:t>RoI</a:t>
            </a:r>
            <a:r>
              <a:rPr lang="en-US" sz="2000" dirty="0"/>
              <a:t> </a:t>
            </a:r>
            <a:r>
              <a:rPr lang="en-US" sz="2000" dirty="0">
                <a:solidFill>
                  <a:schemeClr val="tx1"/>
                </a:solidFill>
              </a:rPr>
              <a:t>Alignment</a:t>
            </a:r>
            <a:endParaRPr lang="en-DE" sz="2000" dirty="0">
              <a:solidFill>
                <a:schemeClr val="tx1"/>
              </a:solidFill>
            </a:endParaRPr>
          </a:p>
        </p:txBody>
      </p:sp>
      <p:sp>
        <p:nvSpPr>
          <p:cNvPr id="8" name="Rectangle 7">
            <a:extLst>
              <a:ext uri="{FF2B5EF4-FFF2-40B4-BE49-F238E27FC236}">
                <a16:creationId xmlns:a16="http://schemas.microsoft.com/office/drawing/2014/main" id="{CAEA290E-9A36-5F93-2531-677042F5C777}"/>
              </a:ext>
            </a:extLst>
          </p:cNvPr>
          <p:cNvSpPr/>
          <p:nvPr/>
        </p:nvSpPr>
        <p:spPr>
          <a:xfrm>
            <a:off x="6770796" y="3004457"/>
            <a:ext cx="2321249" cy="2659229"/>
          </a:xfrm>
          <a:prstGeom prst="rect">
            <a:avLst/>
          </a:prstGeom>
          <a:ln>
            <a:solidFill>
              <a:schemeClr val="accent3"/>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dirty="0">
                <a:ln>
                  <a:solidFill>
                    <a:schemeClr val="tx1"/>
                  </a:solidFill>
                </a:ln>
                <a:solidFill>
                  <a:schemeClr val="tx1"/>
                </a:solidFill>
              </a:rPr>
              <a:t>3D and 2D Feature Fusion</a:t>
            </a:r>
            <a:endParaRPr lang="en-DE" sz="2000" dirty="0">
              <a:ln>
                <a:solidFill>
                  <a:schemeClr val="tx1"/>
                </a:solidFill>
              </a:ln>
              <a:solidFill>
                <a:schemeClr val="tx1"/>
              </a:solidFill>
            </a:endParaRPr>
          </a:p>
        </p:txBody>
      </p:sp>
    </p:spTree>
    <p:extLst>
      <p:ext uri="{BB962C8B-B14F-4D97-AF65-F5344CB8AC3E}">
        <p14:creationId xmlns:p14="http://schemas.microsoft.com/office/powerpoint/2010/main" val="18431869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PFF3D</a:t>
            </a:r>
          </a:p>
        </p:txBody>
      </p:sp>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71</a:t>
            </a:fld>
            <a:endParaRPr lang="de-DE" sz="2000" dirty="0"/>
          </a:p>
        </p:txBody>
      </p:sp>
      <p:sp>
        <p:nvSpPr>
          <p:cNvPr id="7" name="TextBox 6">
            <a:extLst>
              <a:ext uri="{FF2B5EF4-FFF2-40B4-BE49-F238E27FC236}">
                <a16:creationId xmlns:a16="http://schemas.microsoft.com/office/drawing/2014/main" id="{C0217113-1CAB-A9A1-611C-A65C22F811A5}"/>
              </a:ext>
            </a:extLst>
          </p:cNvPr>
          <p:cNvSpPr txBox="1"/>
          <p:nvPr/>
        </p:nvSpPr>
        <p:spPr>
          <a:xfrm>
            <a:off x="602343" y="1705861"/>
            <a:ext cx="7580604" cy="1323439"/>
          </a:xfrm>
          <a:prstGeom prst="rect">
            <a:avLst/>
          </a:prstGeom>
          <a:noFill/>
        </p:spPr>
        <p:txBody>
          <a:bodyPr wrap="square" rtlCol="0">
            <a:spAutoFit/>
          </a:bodyPr>
          <a:lstStyle/>
          <a:p>
            <a:r>
              <a:rPr lang="en-US" sz="2000" b="0" i="0" u="none" strike="noStrike" baseline="0" dirty="0"/>
              <a:t>Point Wise Feature Fusion for 3D </a:t>
            </a:r>
            <a:r>
              <a:rPr lang="en-US" sz="2000" dirty="0"/>
              <a:t>O</a:t>
            </a:r>
            <a:r>
              <a:rPr lang="en-US" sz="2000" b="0" i="0" u="none" strike="noStrike" baseline="0" dirty="0"/>
              <a:t>bject Detection</a:t>
            </a:r>
          </a:p>
          <a:p>
            <a:pPr algn="l"/>
            <a:endParaRPr lang="en-US" sz="2000" b="0" i="0" u="none" strike="noStrike" baseline="0" dirty="0"/>
          </a:p>
          <a:p>
            <a:pPr algn="l"/>
            <a:r>
              <a:rPr lang="en-US" sz="2000" b="0" i="0" u="none" strike="noStrike" baseline="0" dirty="0"/>
              <a:t>Point Transform Module which projects point cloud on the RGB image and generate image point features.</a:t>
            </a:r>
            <a:endParaRPr lang="en-DE" sz="2000" dirty="0"/>
          </a:p>
        </p:txBody>
      </p:sp>
      <p:pic>
        <p:nvPicPr>
          <p:cNvPr id="4" name="Picture 3" descr="Diagram&#10;&#10;Description automatically generated">
            <a:extLst>
              <a:ext uri="{FF2B5EF4-FFF2-40B4-BE49-F238E27FC236}">
                <a16:creationId xmlns:a16="http://schemas.microsoft.com/office/drawing/2014/main" id="{32EE1996-60FB-B131-25D3-EAB2537D25D0}"/>
              </a:ext>
            </a:extLst>
          </p:cNvPr>
          <p:cNvPicPr>
            <a:picLocks noChangeAspect="1"/>
          </p:cNvPicPr>
          <p:nvPr/>
        </p:nvPicPr>
        <p:blipFill>
          <a:blip r:embed="rId3"/>
          <a:stretch>
            <a:fillRect/>
          </a:stretch>
        </p:blipFill>
        <p:spPr>
          <a:xfrm>
            <a:off x="615028" y="3085694"/>
            <a:ext cx="7913944" cy="2997865"/>
          </a:xfrm>
          <a:prstGeom prst="rect">
            <a:avLst/>
          </a:prstGeom>
        </p:spPr>
      </p:pic>
    </p:spTree>
    <p:extLst>
      <p:ext uri="{BB962C8B-B14F-4D97-AF65-F5344CB8AC3E}">
        <p14:creationId xmlns:p14="http://schemas.microsoft.com/office/powerpoint/2010/main" val="405928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ctrTitle"/>
          </p:nvPr>
        </p:nvSpPr>
        <p:spPr>
          <a:xfrm>
            <a:off x="602343" y="1052929"/>
            <a:ext cx="8084457" cy="652932"/>
          </a:xfrm>
        </p:spPr>
        <p:txBody>
          <a:bodyPr anchor="ctr">
            <a:normAutofit/>
          </a:bodyPr>
          <a:lstStyle/>
          <a:p>
            <a:r>
              <a:rPr lang="de-DE" sz="3600" dirty="0"/>
              <a:t>PointPainting</a:t>
            </a:r>
          </a:p>
        </p:txBody>
      </p:sp>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72</a:t>
            </a:fld>
            <a:endParaRPr lang="de-DE" sz="2000" dirty="0"/>
          </a:p>
        </p:txBody>
      </p:sp>
      <p:pic>
        <p:nvPicPr>
          <p:cNvPr id="5" name="Picture 4" descr="Graphical user interface&#10;&#10;Description automatically generated">
            <a:extLst>
              <a:ext uri="{FF2B5EF4-FFF2-40B4-BE49-F238E27FC236}">
                <a16:creationId xmlns:a16="http://schemas.microsoft.com/office/drawing/2014/main" id="{6A27B9B0-1380-FF1C-AC2C-22ADFD33A728}"/>
              </a:ext>
            </a:extLst>
          </p:cNvPr>
          <p:cNvPicPr>
            <a:picLocks noChangeAspect="1"/>
          </p:cNvPicPr>
          <p:nvPr/>
        </p:nvPicPr>
        <p:blipFill>
          <a:blip r:embed="rId3"/>
          <a:stretch>
            <a:fillRect/>
          </a:stretch>
        </p:blipFill>
        <p:spPr>
          <a:xfrm>
            <a:off x="93310" y="2293975"/>
            <a:ext cx="8969607" cy="3013884"/>
          </a:xfrm>
          <a:prstGeom prst="rect">
            <a:avLst/>
          </a:prstGeom>
        </p:spPr>
      </p:pic>
    </p:spTree>
    <p:extLst>
      <p:ext uri="{BB962C8B-B14F-4D97-AF65-F5344CB8AC3E}">
        <p14:creationId xmlns:p14="http://schemas.microsoft.com/office/powerpoint/2010/main" val="4212169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886269"/>
          </a:xfrm>
        </p:spPr>
        <p:txBody>
          <a:bodyPr>
            <a:normAutofit/>
          </a:bodyPr>
          <a:lstStyle/>
          <a:p>
            <a:r>
              <a:rPr lang="de-DE" sz="2000" b="0" dirty="0"/>
              <a:t>Effect of training data and object size: far Cyclist is not predicted but farther Car is predicted.</a:t>
            </a:r>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Qualitative Results</a:t>
            </a:r>
          </a:p>
        </p:txBody>
      </p:sp>
      <p:pic>
        <p:nvPicPr>
          <p:cNvPr id="6" name="Picture 5" descr="A road with trees on the side&#10;&#10;Description automatically generated with medium confidence">
            <a:extLst>
              <a:ext uri="{FF2B5EF4-FFF2-40B4-BE49-F238E27FC236}">
                <a16:creationId xmlns:a16="http://schemas.microsoft.com/office/drawing/2014/main" id="{C8428764-F25A-36A9-08CF-84C4A9413D7A}"/>
              </a:ext>
            </a:extLst>
          </p:cNvPr>
          <p:cNvPicPr>
            <a:picLocks noChangeAspect="1"/>
          </p:cNvPicPr>
          <p:nvPr/>
        </p:nvPicPr>
        <p:blipFill>
          <a:blip r:embed="rId3"/>
          <a:stretch>
            <a:fillRect/>
          </a:stretch>
        </p:blipFill>
        <p:spPr>
          <a:xfrm>
            <a:off x="1110788" y="2488025"/>
            <a:ext cx="6694713" cy="2027234"/>
          </a:xfrm>
          <a:prstGeom prst="rect">
            <a:avLst/>
          </a:prstGeom>
        </p:spPr>
      </p:pic>
      <p:pic>
        <p:nvPicPr>
          <p:cNvPr id="9" name="Picture 8" descr="A road with trees on the side&#10;&#10;Description automatically generated with medium confidence">
            <a:extLst>
              <a:ext uri="{FF2B5EF4-FFF2-40B4-BE49-F238E27FC236}">
                <a16:creationId xmlns:a16="http://schemas.microsoft.com/office/drawing/2014/main" id="{EA18E2F0-BF4D-6BA9-EC80-2D15484ABDCE}"/>
              </a:ext>
            </a:extLst>
          </p:cNvPr>
          <p:cNvPicPr>
            <a:picLocks noChangeAspect="1"/>
          </p:cNvPicPr>
          <p:nvPr/>
        </p:nvPicPr>
        <p:blipFill>
          <a:blip r:embed="rId4"/>
          <a:stretch>
            <a:fillRect/>
          </a:stretch>
        </p:blipFill>
        <p:spPr>
          <a:xfrm>
            <a:off x="1120215" y="4527483"/>
            <a:ext cx="6696342" cy="2027234"/>
          </a:xfrm>
          <a:prstGeom prst="rect">
            <a:avLst/>
          </a:prstGeom>
        </p:spPr>
      </p:pic>
      <p:sp>
        <p:nvSpPr>
          <p:cNvPr id="11" name="TextBox 10">
            <a:extLst>
              <a:ext uri="{FF2B5EF4-FFF2-40B4-BE49-F238E27FC236}">
                <a16:creationId xmlns:a16="http://schemas.microsoft.com/office/drawing/2014/main" id="{06D59D85-F25C-0BD4-95F5-87858F715BE9}"/>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2" name="Slide Number Placeholder 5">
            <a:extLst>
              <a:ext uri="{FF2B5EF4-FFF2-40B4-BE49-F238E27FC236}">
                <a16:creationId xmlns:a16="http://schemas.microsoft.com/office/drawing/2014/main" id="{4DA4AABD-C543-EE4A-BAF5-084204145C29}"/>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73</a:t>
            </a:fld>
            <a:endParaRPr lang="de-DE" sz="2000" dirty="0"/>
          </a:p>
        </p:txBody>
      </p:sp>
    </p:spTree>
    <p:extLst>
      <p:ext uri="{BB962C8B-B14F-4D97-AF65-F5344CB8AC3E}">
        <p14:creationId xmlns:p14="http://schemas.microsoft.com/office/powerpoint/2010/main" val="4192938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886269"/>
          </a:xfrm>
        </p:spPr>
        <p:txBody>
          <a:bodyPr>
            <a:normAutofit/>
          </a:bodyPr>
          <a:lstStyle/>
          <a:p>
            <a:r>
              <a:rPr lang="de-DE" sz="2000" b="0" dirty="0"/>
              <a:t>Sometimes, TransFuserDeTr model predicted traffic cone as Pedestrian with such high confidence (didn‘t happen in DeTr).</a:t>
            </a:r>
          </a:p>
          <a:p>
            <a:r>
              <a:rPr lang="de-DE" sz="2000" dirty="0"/>
              <a:t>Possible reason:</a:t>
            </a:r>
            <a:r>
              <a:rPr lang="de-DE" sz="2000" b="0" dirty="0"/>
              <a:t> Same representation for both in LIDAR BEV image.</a:t>
            </a:r>
          </a:p>
          <a:p>
            <a:r>
              <a:rPr lang="de-DE" sz="2000" b="0" dirty="0"/>
              <a:t>LIDAR BEV data is playing significant role.</a:t>
            </a:r>
          </a:p>
          <a:p>
            <a:r>
              <a:rPr lang="de-DE" sz="2000" b="0" dirty="0"/>
              <a:t>Possible reason for increasing validation loss and still increasing AP value.</a:t>
            </a:r>
            <a:endParaRPr lang="de-DE" sz="16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Qualitative Results</a:t>
            </a:r>
          </a:p>
        </p:txBody>
      </p:sp>
      <p:pic>
        <p:nvPicPr>
          <p:cNvPr id="5" name="Picture 4" descr="A picture containing text, tree, road, sky&#10;&#10;Description automatically generated">
            <a:extLst>
              <a:ext uri="{FF2B5EF4-FFF2-40B4-BE49-F238E27FC236}">
                <a16:creationId xmlns:a16="http://schemas.microsoft.com/office/drawing/2014/main" id="{23063E5F-DECA-49B7-B165-251F528ED5E8}"/>
              </a:ext>
            </a:extLst>
          </p:cNvPr>
          <p:cNvPicPr>
            <a:picLocks noChangeAspect="1"/>
          </p:cNvPicPr>
          <p:nvPr/>
        </p:nvPicPr>
        <p:blipFill>
          <a:blip r:embed="rId2"/>
          <a:stretch>
            <a:fillRect/>
          </a:stretch>
        </p:blipFill>
        <p:spPr>
          <a:xfrm>
            <a:off x="762000" y="4054760"/>
            <a:ext cx="6719606" cy="2027234"/>
          </a:xfrm>
          <a:prstGeom prst="rect">
            <a:avLst/>
          </a:prstGeom>
        </p:spPr>
      </p:pic>
      <p:sp>
        <p:nvSpPr>
          <p:cNvPr id="8" name="TextBox 7">
            <a:extLst>
              <a:ext uri="{FF2B5EF4-FFF2-40B4-BE49-F238E27FC236}">
                <a16:creationId xmlns:a16="http://schemas.microsoft.com/office/drawing/2014/main" id="{C17C12C6-39B4-88C9-4C91-75D19F9AEF68}"/>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9" name="Slide Number Placeholder 5">
            <a:extLst>
              <a:ext uri="{FF2B5EF4-FFF2-40B4-BE49-F238E27FC236}">
                <a16:creationId xmlns:a16="http://schemas.microsoft.com/office/drawing/2014/main" id="{AE7A7523-41EC-4FD8-47E1-AEFAB5A70298}"/>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74</a:t>
            </a:fld>
            <a:endParaRPr lang="de-DE" sz="2000" dirty="0"/>
          </a:p>
        </p:txBody>
      </p:sp>
    </p:spTree>
    <p:extLst>
      <p:ext uri="{BB962C8B-B14F-4D97-AF65-F5344CB8AC3E}">
        <p14:creationId xmlns:p14="http://schemas.microsoft.com/office/powerpoint/2010/main" val="1177032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886269"/>
          </a:xfrm>
        </p:spPr>
        <p:txBody>
          <a:bodyPr>
            <a:normAutofit/>
          </a:bodyPr>
          <a:lstStyle/>
          <a:p>
            <a:r>
              <a:rPr lang="de-DE" sz="2000" b="0" dirty="0"/>
              <a:t>LIDAR BEV data plays significant role in detection.</a:t>
            </a:r>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600" b="0" dirty="0"/>
          </a:p>
          <a:p>
            <a:endParaRPr lang="de-DE" sz="1000" b="0" dirty="0"/>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Qualitative Results</a:t>
            </a:r>
          </a:p>
        </p:txBody>
      </p:sp>
      <p:pic>
        <p:nvPicPr>
          <p:cNvPr id="10" name="Picture 9" descr="A picture containing text, tree, outdoor, scene&#10;&#10;Description automatically generated">
            <a:extLst>
              <a:ext uri="{FF2B5EF4-FFF2-40B4-BE49-F238E27FC236}">
                <a16:creationId xmlns:a16="http://schemas.microsoft.com/office/drawing/2014/main" id="{20721D12-2319-EB60-EE13-B58C1D98866B}"/>
              </a:ext>
            </a:extLst>
          </p:cNvPr>
          <p:cNvPicPr>
            <a:picLocks noChangeAspect="1"/>
          </p:cNvPicPr>
          <p:nvPr/>
        </p:nvPicPr>
        <p:blipFill>
          <a:blip r:embed="rId2"/>
          <a:stretch>
            <a:fillRect/>
          </a:stretch>
        </p:blipFill>
        <p:spPr>
          <a:xfrm>
            <a:off x="2021840" y="2175224"/>
            <a:ext cx="5227346" cy="1582899"/>
          </a:xfrm>
          <a:prstGeom prst="rect">
            <a:avLst/>
          </a:prstGeom>
        </p:spPr>
      </p:pic>
      <p:pic>
        <p:nvPicPr>
          <p:cNvPr id="12" name="Picture 11" descr="A picture containing web, outdoor object&#10;&#10;Description automatically generated">
            <a:extLst>
              <a:ext uri="{FF2B5EF4-FFF2-40B4-BE49-F238E27FC236}">
                <a16:creationId xmlns:a16="http://schemas.microsoft.com/office/drawing/2014/main" id="{D81CB728-EEA1-9F4C-6F03-3AEA85E99D68}"/>
              </a:ext>
            </a:extLst>
          </p:cNvPr>
          <p:cNvPicPr>
            <a:picLocks noChangeAspect="1"/>
          </p:cNvPicPr>
          <p:nvPr/>
        </p:nvPicPr>
        <p:blipFill>
          <a:blip r:embed="rId3"/>
          <a:stretch>
            <a:fillRect/>
          </a:stretch>
        </p:blipFill>
        <p:spPr>
          <a:xfrm>
            <a:off x="110657" y="3796181"/>
            <a:ext cx="4419254" cy="2543659"/>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0AF8F21A-4F8E-2F6A-A870-B3ABF9D82D2D}"/>
              </a:ext>
            </a:extLst>
          </p:cNvPr>
          <p:cNvPicPr>
            <a:picLocks noChangeAspect="1"/>
          </p:cNvPicPr>
          <p:nvPr/>
        </p:nvPicPr>
        <p:blipFill>
          <a:blip r:embed="rId4"/>
          <a:stretch>
            <a:fillRect/>
          </a:stretch>
        </p:blipFill>
        <p:spPr>
          <a:xfrm>
            <a:off x="4551680" y="3806340"/>
            <a:ext cx="4422154" cy="2533500"/>
          </a:xfrm>
          <a:prstGeom prst="rect">
            <a:avLst/>
          </a:prstGeom>
        </p:spPr>
      </p:pic>
      <p:sp>
        <p:nvSpPr>
          <p:cNvPr id="15" name="Rectangle 14">
            <a:extLst>
              <a:ext uri="{FF2B5EF4-FFF2-40B4-BE49-F238E27FC236}">
                <a16:creationId xmlns:a16="http://schemas.microsoft.com/office/drawing/2014/main" id="{E815F6C1-C401-1DE8-3760-FDF6037A9AA2}"/>
              </a:ext>
            </a:extLst>
          </p:cNvPr>
          <p:cNvSpPr/>
          <p:nvPr/>
        </p:nvSpPr>
        <p:spPr>
          <a:xfrm>
            <a:off x="762000" y="4775200"/>
            <a:ext cx="396240" cy="538480"/>
          </a:xfrm>
          <a:prstGeom prst="rect">
            <a:avLst/>
          </a:prstGeom>
          <a:noFill/>
          <a:ln w="9525" cap="flat" cmpd="sng" algn="ctr">
            <a:solidFill>
              <a:srgbClr val="F1800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solidFill>
                <a:srgbClr val="F1800F"/>
              </a:solidFill>
            </a:endParaRPr>
          </a:p>
        </p:txBody>
      </p:sp>
      <p:sp>
        <p:nvSpPr>
          <p:cNvPr id="16" name="Rectangle 15">
            <a:extLst>
              <a:ext uri="{FF2B5EF4-FFF2-40B4-BE49-F238E27FC236}">
                <a16:creationId xmlns:a16="http://schemas.microsoft.com/office/drawing/2014/main" id="{067125E9-EA9B-381E-FC30-53D53577A69E}"/>
              </a:ext>
            </a:extLst>
          </p:cNvPr>
          <p:cNvSpPr/>
          <p:nvPr/>
        </p:nvSpPr>
        <p:spPr>
          <a:xfrm>
            <a:off x="5232400" y="4737810"/>
            <a:ext cx="396240" cy="538480"/>
          </a:xfrm>
          <a:prstGeom prst="rect">
            <a:avLst/>
          </a:prstGeom>
          <a:noFill/>
          <a:ln w="9525" cap="flat" cmpd="sng" algn="ctr">
            <a:solidFill>
              <a:srgbClr val="F1800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solidFill>
                <a:srgbClr val="FFC000"/>
              </a:solidFill>
            </a:endParaRPr>
          </a:p>
        </p:txBody>
      </p:sp>
      <p:sp>
        <p:nvSpPr>
          <p:cNvPr id="13" name="TextBox 12">
            <a:extLst>
              <a:ext uri="{FF2B5EF4-FFF2-40B4-BE49-F238E27FC236}">
                <a16:creationId xmlns:a16="http://schemas.microsoft.com/office/drawing/2014/main" id="{6059DD36-27E8-79C6-66B3-E76EE5F6CE1A}"/>
              </a:ext>
            </a:extLst>
          </p:cNvPr>
          <p:cNvSpPr txBox="1"/>
          <p:nvPr/>
        </p:nvSpPr>
        <p:spPr>
          <a:xfrm>
            <a:off x="1570" y="6463076"/>
            <a:ext cx="2204302" cy="400110"/>
          </a:xfrm>
          <a:prstGeom prst="rect">
            <a:avLst/>
          </a:prstGeom>
          <a:noFill/>
        </p:spPr>
        <p:txBody>
          <a:bodyPr wrap="square" rtlCol="0">
            <a:spAutoFit/>
          </a:bodyPr>
          <a:lstStyle/>
          <a:p>
            <a:r>
              <a:rPr lang="en-US" sz="2000" b="1" dirty="0">
                <a:solidFill>
                  <a:schemeClr val="accent6">
                    <a:lumMod val="50000"/>
                  </a:schemeClr>
                </a:solidFill>
              </a:rPr>
              <a:t>Qualitative Results</a:t>
            </a:r>
            <a:endParaRPr lang="en-DE" sz="2000" b="1" dirty="0">
              <a:solidFill>
                <a:schemeClr val="accent6">
                  <a:lumMod val="50000"/>
                </a:schemeClr>
              </a:solidFill>
            </a:endParaRPr>
          </a:p>
        </p:txBody>
      </p:sp>
      <p:sp>
        <p:nvSpPr>
          <p:cNvPr id="17" name="Slide Number Placeholder 5">
            <a:extLst>
              <a:ext uri="{FF2B5EF4-FFF2-40B4-BE49-F238E27FC236}">
                <a16:creationId xmlns:a16="http://schemas.microsoft.com/office/drawing/2014/main" id="{99F07E68-E99A-ABA9-E6E1-C241132FDC64}"/>
              </a:ext>
            </a:extLst>
          </p:cNvPr>
          <p:cNvSpPr>
            <a:spLocks noGrp="1"/>
          </p:cNvSpPr>
          <p:nvPr>
            <p:ph type="sldNum" sz="quarter" idx="12"/>
          </p:nvPr>
        </p:nvSpPr>
        <p:spPr>
          <a:xfrm>
            <a:off x="8361575" y="6478903"/>
            <a:ext cx="608032" cy="365125"/>
          </a:xfrm>
        </p:spPr>
        <p:txBody>
          <a:bodyPr/>
          <a:lstStyle/>
          <a:p>
            <a:fld id="{8271DC61-FD4F-6F42-810D-876D2F91EC3B}" type="slidenum">
              <a:rPr lang="de-DE" sz="2000" smtClean="0"/>
              <a:t>75</a:t>
            </a:fld>
            <a:endParaRPr lang="de-DE" sz="2000" dirty="0"/>
          </a:p>
        </p:txBody>
      </p:sp>
    </p:spTree>
    <p:extLst>
      <p:ext uri="{BB962C8B-B14F-4D97-AF65-F5344CB8AC3E}">
        <p14:creationId xmlns:p14="http://schemas.microsoft.com/office/powerpoint/2010/main" val="3688846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4"/>
            <a:ext cx="8084457" cy="4604078"/>
          </a:xfrm>
        </p:spPr>
        <p:txBody>
          <a:bodyPr>
            <a:normAutofit/>
          </a:bodyPr>
          <a:lstStyle/>
          <a:p>
            <a:pPr marL="457200" indent="-457200">
              <a:buFont typeface="Arial" panose="020B0604020202020204" pitchFamily="34" charset="0"/>
              <a:buChar char="•"/>
            </a:pPr>
            <a:r>
              <a:rPr lang="de-DE" sz="2000" dirty="0"/>
              <a:t>Motivation </a:t>
            </a:r>
          </a:p>
          <a:p>
            <a:pPr marL="457200" indent="-457200">
              <a:buFont typeface="Arial" panose="020B0604020202020204" pitchFamily="34" charset="0"/>
              <a:buChar char="•"/>
            </a:pPr>
            <a:r>
              <a:rPr lang="de-DE" sz="2000" dirty="0"/>
              <a:t>Related Work</a:t>
            </a:r>
          </a:p>
          <a:p>
            <a:pPr marL="457200" indent="-457200">
              <a:buFont typeface="Arial" panose="020B0604020202020204" pitchFamily="34" charset="0"/>
              <a:buChar char="•"/>
            </a:pPr>
            <a:r>
              <a:rPr lang="de-DE" sz="2000" dirty="0"/>
              <a:t>Research Gaps</a:t>
            </a:r>
          </a:p>
          <a:p>
            <a:pPr marL="457200" indent="-457200">
              <a:buFont typeface="Arial" panose="020B0604020202020204" pitchFamily="34" charset="0"/>
              <a:buChar char="•"/>
            </a:pPr>
            <a:r>
              <a:rPr lang="de-DE" sz="2000" dirty="0"/>
              <a:t>Methodology</a:t>
            </a:r>
          </a:p>
          <a:p>
            <a:pPr marL="457200" indent="-457200">
              <a:buFont typeface="Arial" panose="020B0604020202020204" pitchFamily="34" charset="0"/>
              <a:buChar char="•"/>
            </a:pPr>
            <a:r>
              <a:rPr lang="de-DE" sz="2000" dirty="0"/>
              <a:t>Experiments</a:t>
            </a:r>
          </a:p>
          <a:p>
            <a:pPr marL="457200" indent="-457200">
              <a:buFont typeface="Arial" panose="020B0604020202020204" pitchFamily="34" charset="0"/>
              <a:buChar char="•"/>
            </a:pPr>
            <a:r>
              <a:rPr lang="de-DE" sz="2000" dirty="0"/>
              <a:t>Qualitative Results</a:t>
            </a:r>
          </a:p>
          <a:p>
            <a:pPr marL="457200" indent="-457200">
              <a:buFont typeface="Arial" panose="020B0604020202020204" pitchFamily="34" charset="0"/>
              <a:buChar char="•"/>
            </a:pPr>
            <a:r>
              <a:rPr lang="de-DE" sz="2000" dirty="0"/>
              <a:t>Conclusion and Future Work</a:t>
            </a:r>
          </a:p>
          <a:p>
            <a:pPr marL="457200" indent="-457200">
              <a:buFont typeface="Arial" panose="020B0604020202020204" pitchFamily="34" charset="0"/>
              <a:buChar char="•"/>
            </a:pPr>
            <a:r>
              <a:rPr lang="de-DE" sz="2000" dirty="0"/>
              <a:t>References</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Outline</a:t>
            </a:r>
          </a:p>
        </p:txBody>
      </p:sp>
      <p:sp>
        <p:nvSpPr>
          <p:cNvPr id="5" name="Slide Number Placeholder 5">
            <a:extLst>
              <a:ext uri="{FF2B5EF4-FFF2-40B4-BE49-F238E27FC236}">
                <a16:creationId xmlns:a16="http://schemas.microsoft.com/office/drawing/2014/main" id="{36381833-B431-18B1-06BD-793AA7D313DA}"/>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8</a:t>
            </a:fld>
            <a:r>
              <a:rPr lang="de-DE" sz="2000" dirty="0"/>
              <a:t> / 36</a:t>
            </a:r>
          </a:p>
        </p:txBody>
      </p:sp>
    </p:spTree>
    <p:extLst>
      <p:ext uri="{BB962C8B-B14F-4D97-AF65-F5344CB8AC3E}">
        <p14:creationId xmlns:p14="http://schemas.microsoft.com/office/powerpoint/2010/main" val="28231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mph" presetSubtype="0" fill="hold" nodeType="withEffect">
                                  <p:stCondLst>
                                    <p:cond delay="0"/>
                                  </p:stCondLst>
                                  <p:childTnLst>
                                    <p:animClr clrSpc="hsl" dir="cw">
                                      <p:cBhvr override="childStyle">
                                        <p:cTn id="6" dur="10" fill="hold"/>
                                        <p:tgtEl>
                                          <p:spTgt spid="2">
                                            <p:txEl>
                                              <p:pRg st="0" end="0"/>
                                            </p:txEl>
                                          </p:spTgt>
                                        </p:tgtEl>
                                        <p:attrNameLst>
                                          <p:attrName>style.color</p:attrName>
                                        </p:attrNameLst>
                                      </p:cBhvr>
                                      <p:by>
                                        <p:hsl h="0" s="12549" l="25098"/>
                                      </p:by>
                                    </p:animClr>
                                    <p:animClr clrSpc="hsl" dir="cw">
                                      <p:cBhvr>
                                        <p:cTn id="7" dur="10" fill="hold"/>
                                        <p:tgtEl>
                                          <p:spTgt spid="2">
                                            <p:txEl>
                                              <p:pRg st="0" end="0"/>
                                            </p:txEl>
                                          </p:spTgt>
                                        </p:tgtEl>
                                        <p:attrNameLst>
                                          <p:attrName>fillcolor</p:attrName>
                                        </p:attrNameLst>
                                      </p:cBhvr>
                                      <p:by>
                                        <p:hsl h="0" s="12549" l="25098"/>
                                      </p:by>
                                    </p:animClr>
                                    <p:animClr clrSpc="hsl" dir="cw">
                                      <p:cBhvr>
                                        <p:cTn id="8" dur="10" fill="hold"/>
                                        <p:tgtEl>
                                          <p:spTgt spid="2">
                                            <p:txEl>
                                              <p:pRg st="0" end="0"/>
                                            </p:txEl>
                                          </p:spTgt>
                                        </p:tgtEl>
                                        <p:attrNameLst>
                                          <p:attrName>stroke.color</p:attrName>
                                        </p:attrNameLst>
                                      </p:cBhvr>
                                      <p:by>
                                        <p:hsl h="0" s="12549" l="25098"/>
                                      </p:by>
                                    </p:animClr>
                                    <p:set>
                                      <p:cBhvr>
                                        <p:cTn id="9" dur="10" fill="hold"/>
                                        <p:tgtEl>
                                          <p:spTgt spid="2">
                                            <p:txEl>
                                              <p:pRg st="0" end="0"/>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10" fill="hold"/>
                                        <p:tgtEl>
                                          <p:spTgt spid="2">
                                            <p:txEl>
                                              <p:pRg st="1" end="1"/>
                                            </p:txEl>
                                          </p:spTgt>
                                        </p:tgtEl>
                                        <p:attrNameLst>
                                          <p:attrName>style.color</p:attrName>
                                        </p:attrNameLst>
                                      </p:cBhvr>
                                      <p:by>
                                        <p:hsl h="0" s="12549" l="25098"/>
                                      </p:by>
                                    </p:animClr>
                                    <p:animClr clrSpc="hsl" dir="cw">
                                      <p:cBhvr>
                                        <p:cTn id="12" dur="10" fill="hold"/>
                                        <p:tgtEl>
                                          <p:spTgt spid="2">
                                            <p:txEl>
                                              <p:pRg st="1" end="1"/>
                                            </p:txEl>
                                          </p:spTgt>
                                        </p:tgtEl>
                                        <p:attrNameLst>
                                          <p:attrName>fillcolor</p:attrName>
                                        </p:attrNameLst>
                                      </p:cBhvr>
                                      <p:by>
                                        <p:hsl h="0" s="12549" l="25098"/>
                                      </p:by>
                                    </p:animClr>
                                    <p:animClr clrSpc="hsl" dir="cw">
                                      <p:cBhvr>
                                        <p:cTn id="13" dur="10" fill="hold"/>
                                        <p:tgtEl>
                                          <p:spTgt spid="2">
                                            <p:txEl>
                                              <p:pRg st="1" end="1"/>
                                            </p:txEl>
                                          </p:spTgt>
                                        </p:tgtEl>
                                        <p:attrNameLst>
                                          <p:attrName>stroke.color</p:attrName>
                                        </p:attrNameLst>
                                      </p:cBhvr>
                                      <p:by>
                                        <p:hsl h="0" s="12549" l="25098"/>
                                      </p:by>
                                    </p:animClr>
                                    <p:set>
                                      <p:cBhvr>
                                        <p:cTn id="14" dur="10" fill="hold"/>
                                        <p:tgtEl>
                                          <p:spTgt spid="2">
                                            <p:txEl>
                                              <p:pRg st="1" end="1"/>
                                            </p:txEl>
                                          </p:spTgt>
                                        </p:tgtEl>
                                        <p:attrNameLst>
                                          <p:attrName>fill.type</p:attrName>
                                        </p:attrNameLst>
                                      </p:cBhvr>
                                      <p:to>
                                        <p:strVal val="solid"/>
                                      </p:to>
                                    </p:set>
                                  </p:childTnLst>
                                </p:cTn>
                              </p:par>
                              <p:par>
                                <p:cTn id="15" presetID="24" presetClass="emph" presetSubtype="0" fill="hold" nodeType="withEffect">
                                  <p:stCondLst>
                                    <p:cond delay="0"/>
                                  </p:stCondLst>
                                  <p:childTnLst>
                                    <p:animClr clrSpc="hsl" dir="cw">
                                      <p:cBhvr override="childStyle">
                                        <p:cTn id="16" dur="10" fill="hold"/>
                                        <p:tgtEl>
                                          <p:spTgt spid="2">
                                            <p:txEl>
                                              <p:pRg st="2" end="2"/>
                                            </p:txEl>
                                          </p:spTgt>
                                        </p:tgtEl>
                                        <p:attrNameLst>
                                          <p:attrName>style.color</p:attrName>
                                        </p:attrNameLst>
                                      </p:cBhvr>
                                      <p:by>
                                        <p:hsl h="0" s="-12549" l="-25098"/>
                                      </p:by>
                                    </p:animClr>
                                    <p:animClr clrSpc="hsl" dir="cw">
                                      <p:cBhvr>
                                        <p:cTn id="17" dur="10" fill="hold"/>
                                        <p:tgtEl>
                                          <p:spTgt spid="2">
                                            <p:txEl>
                                              <p:pRg st="2" end="2"/>
                                            </p:txEl>
                                          </p:spTgt>
                                        </p:tgtEl>
                                        <p:attrNameLst>
                                          <p:attrName>fillcolor</p:attrName>
                                        </p:attrNameLst>
                                      </p:cBhvr>
                                      <p:by>
                                        <p:hsl h="0" s="-12549" l="-25098"/>
                                      </p:by>
                                    </p:animClr>
                                    <p:animClr clrSpc="hsl" dir="cw">
                                      <p:cBhvr>
                                        <p:cTn id="18" dur="10" fill="hold"/>
                                        <p:tgtEl>
                                          <p:spTgt spid="2">
                                            <p:txEl>
                                              <p:pRg st="2" end="2"/>
                                            </p:txEl>
                                          </p:spTgt>
                                        </p:tgtEl>
                                        <p:attrNameLst>
                                          <p:attrName>stroke.color</p:attrName>
                                        </p:attrNameLst>
                                      </p:cBhvr>
                                      <p:by>
                                        <p:hsl h="0" s="-12549" l="-25098"/>
                                      </p:by>
                                    </p:animClr>
                                    <p:set>
                                      <p:cBhvr>
                                        <p:cTn id="19" dur="10" fill="hold"/>
                                        <p:tgtEl>
                                          <p:spTgt spid="2">
                                            <p:txEl>
                                              <p:pRg st="2" end="2"/>
                                            </p:txEl>
                                          </p:spTgt>
                                        </p:tgtEl>
                                        <p:attrNameLst>
                                          <p:attrName>fill.type</p:attrName>
                                        </p:attrNameLst>
                                      </p:cBhvr>
                                      <p:to>
                                        <p:strVal val="solid"/>
                                      </p:to>
                                    </p:set>
                                  </p:childTnLst>
                                </p:cTn>
                              </p:par>
                              <p:par>
                                <p:cTn id="20" presetID="30" presetClass="emph" presetSubtype="0" fill="hold" nodeType="withEffect">
                                  <p:stCondLst>
                                    <p:cond delay="0"/>
                                  </p:stCondLst>
                                  <p:childTnLst>
                                    <p:animClr clrSpc="hsl" dir="cw">
                                      <p:cBhvr override="childStyle">
                                        <p:cTn id="21" dur="10" fill="hold"/>
                                        <p:tgtEl>
                                          <p:spTgt spid="2">
                                            <p:txEl>
                                              <p:pRg st="4" end="4"/>
                                            </p:txEl>
                                          </p:spTgt>
                                        </p:tgtEl>
                                        <p:attrNameLst>
                                          <p:attrName>style.color</p:attrName>
                                        </p:attrNameLst>
                                      </p:cBhvr>
                                      <p:by>
                                        <p:hsl h="0" s="12549" l="25098"/>
                                      </p:by>
                                    </p:animClr>
                                    <p:animClr clrSpc="hsl" dir="cw">
                                      <p:cBhvr>
                                        <p:cTn id="22" dur="10" fill="hold"/>
                                        <p:tgtEl>
                                          <p:spTgt spid="2">
                                            <p:txEl>
                                              <p:pRg st="4" end="4"/>
                                            </p:txEl>
                                          </p:spTgt>
                                        </p:tgtEl>
                                        <p:attrNameLst>
                                          <p:attrName>fillcolor</p:attrName>
                                        </p:attrNameLst>
                                      </p:cBhvr>
                                      <p:by>
                                        <p:hsl h="0" s="12549" l="25098"/>
                                      </p:by>
                                    </p:animClr>
                                    <p:animClr clrSpc="hsl" dir="cw">
                                      <p:cBhvr>
                                        <p:cTn id="23" dur="10" fill="hold"/>
                                        <p:tgtEl>
                                          <p:spTgt spid="2">
                                            <p:txEl>
                                              <p:pRg st="4" end="4"/>
                                            </p:txEl>
                                          </p:spTgt>
                                        </p:tgtEl>
                                        <p:attrNameLst>
                                          <p:attrName>stroke.color</p:attrName>
                                        </p:attrNameLst>
                                      </p:cBhvr>
                                      <p:by>
                                        <p:hsl h="0" s="12549" l="25098"/>
                                      </p:by>
                                    </p:animClr>
                                    <p:set>
                                      <p:cBhvr>
                                        <p:cTn id="24" dur="10" fill="hold"/>
                                        <p:tgtEl>
                                          <p:spTgt spid="2">
                                            <p:txEl>
                                              <p:pRg st="4" end="4"/>
                                            </p:txEl>
                                          </p:spTgt>
                                        </p:tgtEl>
                                        <p:attrNameLst>
                                          <p:attrName>fill.type</p:attrName>
                                        </p:attrNameLst>
                                      </p:cBhvr>
                                      <p:to>
                                        <p:strVal val="solid"/>
                                      </p:to>
                                    </p:set>
                                  </p:childTnLst>
                                </p:cTn>
                              </p:par>
                              <p:par>
                                <p:cTn id="25" presetID="30" presetClass="emph" presetSubtype="0" fill="hold" nodeType="withEffect">
                                  <p:stCondLst>
                                    <p:cond delay="0"/>
                                  </p:stCondLst>
                                  <p:childTnLst>
                                    <p:animClr clrSpc="hsl" dir="cw">
                                      <p:cBhvr override="childStyle">
                                        <p:cTn id="26" dur="10" fill="hold"/>
                                        <p:tgtEl>
                                          <p:spTgt spid="2">
                                            <p:txEl>
                                              <p:pRg st="3" end="3"/>
                                            </p:txEl>
                                          </p:spTgt>
                                        </p:tgtEl>
                                        <p:attrNameLst>
                                          <p:attrName>style.color</p:attrName>
                                        </p:attrNameLst>
                                      </p:cBhvr>
                                      <p:by>
                                        <p:hsl h="0" s="12549" l="25098"/>
                                      </p:by>
                                    </p:animClr>
                                    <p:animClr clrSpc="hsl" dir="cw">
                                      <p:cBhvr>
                                        <p:cTn id="27" dur="10" fill="hold"/>
                                        <p:tgtEl>
                                          <p:spTgt spid="2">
                                            <p:txEl>
                                              <p:pRg st="3" end="3"/>
                                            </p:txEl>
                                          </p:spTgt>
                                        </p:tgtEl>
                                        <p:attrNameLst>
                                          <p:attrName>fillcolor</p:attrName>
                                        </p:attrNameLst>
                                      </p:cBhvr>
                                      <p:by>
                                        <p:hsl h="0" s="12549" l="25098"/>
                                      </p:by>
                                    </p:animClr>
                                    <p:animClr clrSpc="hsl" dir="cw">
                                      <p:cBhvr>
                                        <p:cTn id="28" dur="10" fill="hold"/>
                                        <p:tgtEl>
                                          <p:spTgt spid="2">
                                            <p:txEl>
                                              <p:pRg st="3" end="3"/>
                                            </p:txEl>
                                          </p:spTgt>
                                        </p:tgtEl>
                                        <p:attrNameLst>
                                          <p:attrName>stroke.color</p:attrName>
                                        </p:attrNameLst>
                                      </p:cBhvr>
                                      <p:by>
                                        <p:hsl h="0" s="12549" l="25098"/>
                                      </p:by>
                                    </p:animClr>
                                    <p:set>
                                      <p:cBhvr>
                                        <p:cTn id="29" dur="10" fill="hold"/>
                                        <p:tgtEl>
                                          <p:spTgt spid="2">
                                            <p:txEl>
                                              <p:pRg st="3" end="3"/>
                                            </p:txEl>
                                          </p:spTgt>
                                        </p:tgtEl>
                                        <p:attrNameLst>
                                          <p:attrName>fill.type</p:attrName>
                                        </p:attrNameLst>
                                      </p:cBhvr>
                                      <p:to>
                                        <p:strVal val="solid"/>
                                      </p:to>
                                    </p:set>
                                  </p:childTnLst>
                                </p:cTn>
                              </p:par>
                              <p:par>
                                <p:cTn id="30" presetID="30" presetClass="emph" presetSubtype="0" fill="hold" nodeType="withEffect">
                                  <p:stCondLst>
                                    <p:cond delay="0"/>
                                  </p:stCondLst>
                                  <p:childTnLst>
                                    <p:animClr clrSpc="hsl" dir="cw">
                                      <p:cBhvr override="childStyle">
                                        <p:cTn id="31" dur="10" fill="hold"/>
                                        <p:tgtEl>
                                          <p:spTgt spid="2">
                                            <p:txEl>
                                              <p:pRg st="5" end="5"/>
                                            </p:txEl>
                                          </p:spTgt>
                                        </p:tgtEl>
                                        <p:attrNameLst>
                                          <p:attrName>style.color</p:attrName>
                                        </p:attrNameLst>
                                      </p:cBhvr>
                                      <p:by>
                                        <p:hsl h="0" s="12549" l="25098"/>
                                      </p:by>
                                    </p:animClr>
                                    <p:animClr clrSpc="hsl" dir="cw">
                                      <p:cBhvr>
                                        <p:cTn id="32" dur="10" fill="hold"/>
                                        <p:tgtEl>
                                          <p:spTgt spid="2">
                                            <p:txEl>
                                              <p:pRg st="5" end="5"/>
                                            </p:txEl>
                                          </p:spTgt>
                                        </p:tgtEl>
                                        <p:attrNameLst>
                                          <p:attrName>fillcolor</p:attrName>
                                        </p:attrNameLst>
                                      </p:cBhvr>
                                      <p:by>
                                        <p:hsl h="0" s="12549" l="25098"/>
                                      </p:by>
                                    </p:animClr>
                                    <p:animClr clrSpc="hsl" dir="cw">
                                      <p:cBhvr>
                                        <p:cTn id="33" dur="10" fill="hold"/>
                                        <p:tgtEl>
                                          <p:spTgt spid="2">
                                            <p:txEl>
                                              <p:pRg st="5" end="5"/>
                                            </p:txEl>
                                          </p:spTgt>
                                        </p:tgtEl>
                                        <p:attrNameLst>
                                          <p:attrName>stroke.color</p:attrName>
                                        </p:attrNameLst>
                                      </p:cBhvr>
                                      <p:by>
                                        <p:hsl h="0" s="12549" l="25098"/>
                                      </p:by>
                                    </p:animClr>
                                    <p:set>
                                      <p:cBhvr>
                                        <p:cTn id="34" dur="10" fill="hold"/>
                                        <p:tgtEl>
                                          <p:spTgt spid="2">
                                            <p:txEl>
                                              <p:pRg st="5" end="5"/>
                                            </p:txEl>
                                          </p:spTgt>
                                        </p:tgtEl>
                                        <p:attrNameLst>
                                          <p:attrName>fill.type</p:attrName>
                                        </p:attrNameLst>
                                      </p:cBhvr>
                                      <p:to>
                                        <p:strVal val="solid"/>
                                      </p:to>
                                    </p:set>
                                  </p:childTnLst>
                                </p:cTn>
                              </p:par>
                              <p:par>
                                <p:cTn id="35" presetID="30" presetClass="emph" presetSubtype="0" fill="hold" nodeType="withEffect">
                                  <p:stCondLst>
                                    <p:cond delay="0"/>
                                  </p:stCondLst>
                                  <p:childTnLst>
                                    <p:animClr clrSpc="hsl" dir="cw">
                                      <p:cBhvr override="childStyle">
                                        <p:cTn id="36" dur="10" fill="hold"/>
                                        <p:tgtEl>
                                          <p:spTgt spid="2">
                                            <p:txEl>
                                              <p:pRg st="6" end="6"/>
                                            </p:txEl>
                                          </p:spTgt>
                                        </p:tgtEl>
                                        <p:attrNameLst>
                                          <p:attrName>style.color</p:attrName>
                                        </p:attrNameLst>
                                      </p:cBhvr>
                                      <p:by>
                                        <p:hsl h="0" s="12549" l="25098"/>
                                      </p:by>
                                    </p:animClr>
                                    <p:animClr clrSpc="hsl" dir="cw">
                                      <p:cBhvr>
                                        <p:cTn id="37" dur="10" fill="hold"/>
                                        <p:tgtEl>
                                          <p:spTgt spid="2">
                                            <p:txEl>
                                              <p:pRg st="6" end="6"/>
                                            </p:txEl>
                                          </p:spTgt>
                                        </p:tgtEl>
                                        <p:attrNameLst>
                                          <p:attrName>fillcolor</p:attrName>
                                        </p:attrNameLst>
                                      </p:cBhvr>
                                      <p:by>
                                        <p:hsl h="0" s="12549" l="25098"/>
                                      </p:by>
                                    </p:animClr>
                                    <p:animClr clrSpc="hsl" dir="cw">
                                      <p:cBhvr>
                                        <p:cTn id="38" dur="10" fill="hold"/>
                                        <p:tgtEl>
                                          <p:spTgt spid="2">
                                            <p:txEl>
                                              <p:pRg st="6" end="6"/>
                                            </p:txEl>
                                          </p:spTgt>
                                        </p:tgtEl>
                                        <p:attrNameLst>
                                          <p:attrName>stroke.color</p:attrName>
                                        </p:attrNameLst>
                                      </p:cBhvr>
                                      <p:by>
                                        <p:hsl h="0" s="12549" l="25098"/>
                                      </p:by>
                                    </p:animClr>
                                    <p:set>
                                      <p:cBhvr>
                                        <p:cTn id="39" dur="10" fill="hold"/>
                                        <p:tgtEl>
                                          <p:spTgt spid="2">
                                            <p:txEl>
                                              <p:pRg st="6" end="6"/>
                                            </p:txEl>
                                          </p:spTgt>
                                        </p:tgtEl>
                                        <p:attrNameLst>
                                          <p:attrName>fill.type</p:attrName>
                                        </p:attrNameLst>
                                      </p:cBhvr>
                                      <p:to>
                                        <p:strVal val="solid"/>
                                      </p:to>
                                    </p:set>
                                  </p:childTnLst>
                                </p:cTn>
                              </p:par>
                              <p:par>
                                <p:cTn id="40" presetID="30" presetClass="emph" presetSubtype="0" fill="hold" nodeType="withEffect">
                                  <p:stCondLst>
                                    <p:cond delay="0"/>
                                  </p:stCondLst>
                                  <p:childTnLst>
                                    <p:animClr clrSpc="hsl" dir="cw">
                                      <p:cBhvr override="childStyle">
                                        <p:cTn id="41" dur="10" fill="hold"/>
                                        <p:tgtEl>
                                          <p:spTgt spid="2">
                                            <p:txEl>
                                              <p:pRg st="7" end="7"/>
                                            </p:txEl>
                                          </p:spTgt>
                                        </p:tgtEl>
                                        <p:attrNameLst>
                                          <p:attrName>style.color</p:attrName>
                                        </p:attrNameLst>
                                      </p:cBhvr>
                                      <p:by>
                                        <p:hsl h="0" s="12549" l="25098"/>
                                      </p:by>
                                    </p:animClr>
                                    <p:animClr clrSpc="hsl" dir="cw">
                                      <p:cBhvr>
                                        <p:cTn id="42" dur="10" fill="hold"/>
                                        <p:tgtEl>
                                          <p:spTgt spid="2">
                                            <p:txEl>
                                              <p:pRg st="7" end="7"/>
                                            </p:txEl>
                                          </p:spTgt>
                                        </p:tgtEl>
                                        <p:attrNameLst>
                                          <p:attrName>fillcolor</p:attrName>
                                        </p:attrNameLst>
                                      </p:cBhvr>
                                      <p:by>
                                        <p:hsl h="0" s="12549" l="25098"/>
                                      </p:by>
                                    </p:animClr>
                                    <p:animClr clrSpc="hsl" dir="cw">
                                      <p:cBhvr>
                                        <p:cTn id="43" dur="10" fill="hold"/>
                                        <p:tgtEl>
                                          <p:spTgt spid="2">
                                            <p:txEl>
                                              <p:pRg st="7" end="7"/>
                                            </p:txEl>
                                          </p:spTgt>
                                        </p:tgtEl>
                                        <p:attrNameLst>
                                          <p:attrName>stroke.color</p:attrName>
                                        </p:attrNameLst>
                                      </p:cBhvr>
                                      <p:by>
                                        <p:hsl h="0" s="12549" l="25098"/>
                                      </p:by>
                                    </p:animClr>
                                    <p:set>
                                      <p:cBhvr>
                                        <p:cTn id="44" dur="10" fill="hold"/>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a:xfrm>
            <a:off x="602342" y="1786673"/>
            <a:ext cx="8084457" cy="4692229"/>
          </a:xfrm>
        </p:spPr>
        <p:txBody>
          <a:bodyPr>
            <a:noAutofit/>
          </a:bodyPr>
          <a:lstStyle/>
          <a:p>
            <a:r>
              <a:rPr lang="de-DE" sz="2000" dirty="0"/>
              <a:t>Sensor  Modalities:</a:t>
            </a:r>
          </a:p>
          <a:p>
            <a:pPr marL="285750" indent="-285750">
              <a:buFont typeface="Arial" panose="020B0604020202020204" pitchFamily="34" charset="0"/>
              <a:buChar char="•"/>
            </a:pPr>
            <a:r>
              <a:rPr lang="de-DE" sz="2000" dirty="0"/>
              <a:t>Camera:</a:t>
            </a:r>
            <a:r>
              <a:rPr lang="de-DE" sz="2000" b="0" dirty="0"/>
              <a:t> 2D image. </a:t>
            </a:r>
          </a:p>
          <a:p>
            <a:pPr marL="742950" lvl="1" indent="-285750" algn="l">
              <a:buFont typeface="Courier New" panose="02070309020205020404" pitchFamily="49" charset="0"/>
              <a:buChar char="o"/>
            </a:pPr>
            <a:endParaRPr lang="de-DE" b="0" dirty="0"/>
          </a:p>
          <a:p>
            <a:pPr marL="742950" lvl="1" indent="-285750" algn="l">
              <a:buFont typeface="Courier New" panose="02070309020205020404" pitchFamily="49" charset="0"/>
              <a:buChar char="o"/>
            </a:pPr>
            <a:endParaRPr lang="de-DE" b="0" dirty="0"/>
          </a:p>
          <a:p>
            <a:pPr marL="742950" lvl="1" indent="-285750" algn="l">
              <a:buFont typeface="Courier New" panose="02070309020205020404" pitchFamily="49" charset="0"/>
              <a:buChar char="o"/>
            </a:pPr>
            <a:endParaRPr lang="de-DE" b="0" dirty="0"/>
          </a:p>
          <a:p>
            <a:pPr marL="285750" indent="-285750">
              <a:buFont typeface="Arial" panose="020B0604020202020204" pitchFamily="34" charset="0"/>
              <a:buChar char="•"/>
            </a:pPr>
            <a:r>
              <a:rPr lang="de-DE" sz="2000" dirty="0"/>
              <a:t>LiDAR: </a:t>
            </a:r>
            <a:r>
              <a:rPr lang="de-DE" sz="2000" b="0" dirty="0"/>
              <a:t>3D point cloud and 2D BEV image.</a:t>
            </a:r>
          </a:p>
          <a:p>
            <a:pPr marL="285750" indent="-285750">
              <a:buFont typeface="Arial" panose="020B0604020202020204" pitchFamily="34" charset="0"/>
              <a:buChar char="•"/>
            </a:pPr>
            <a:endParaRPr lang="en-US" sz="2000" b="0" dirty="0"/>
          </a:p>
          <a:p>
            <a:endParaRPr lang="en-US" sz="2000" b="0" dirty="0"/>
          </a:p>
          <a:p>
            <a:endParaRPr lang="en-US" sz="2000" b="0" dirty="0"/>
          </a:p>
          <a:p>
            <a:endParaRPr lang="en-US" sz="2000" b="0" dirty="0"/>
          </a:p>
          <a:p>
            <a:r>
              <a:rPr lang="en-US" sz="2000" dirty="0"/>
              <a:t>Use of multi-sensor data might be beneficial for object detection.</a:t>
            </a:r>
            <a:r>
              <a:rPr lang="en-US" sz="2000" b="0" dirty="0"/>
              <a:t> </a:t>
            </a:r>
          </a:p>
        </p:txBody>
      </p:sp>
      <p:sp>
        <p:nvSpPr>
          <p:cNvPr id="3" name="Titel 2"/>
          <p:cNvSpPr>
            <a:spLocks noGrp="1"/>
          </p:cNvSpPr>
          <p:nvPr>
            <p:ph type="ctrTitle"/>
          </p:nvPr>
        </p:nvSpPr>
        <p:spPr>
          <a:xfrm>
            <a:off x="602343" y="1052929"/>
            <a:ext cx="8084457" cy="652932"/>
          </a:xfrm>
        </p:spPr>
        <p:txBody>
          <a:bodyPr anchor="ctr">
            <a:normAutofit/>
          </a:bodyPr>
          <a:lstStyle/>
          <a:p>
            <a:r>
              <a:rPr lang="de-DE" sz="3600" dirty="0"/>
              <a:t>Research Gaps</a:t>
            </a:r>
          </a:p>
        </p:txBody>
      </p:sp>
      <p:sp>
        <p:nvSpPr>
          <p:cNvPr id="7" name="TextBox 6">
            <a:extLst>
              <a:ext uri="{FF2B5EF4-FFF2-40B4-BE49-F238E27FC236}">
                <a16:creationId xmlns:a16="http://schemas.microsoft.com/office/drawing/2014/main" id="{6195FF86-006F-BC8A-AEC7-FACCDD377B91}"/>
              </a:ext>
            </a:extLst>
          </p:cNvPr>
          <p:cNvSpPr txBox="1"/>
          <p:nvPr/>
        </p:nvSpPr>
        <p:spPr>
          <a:xfrm>
            <a:off x="1569" y="6463076"/>
            <a:ext cx="1723536" cy="400110"/>
          </a:xfrm>
          <a:prstGeom prst="rect">
            <a:avLst/>
          </a:prstGeom>
          <a:noFill/>
        </p:spPr>
        <p:txBody>
          <a:bodyPr wrap="square" rtlCol="0">
            <a:spAutoFit/>
          </a:bodyPr>
          <a:lstStyle/>
          <a:p>
            <a:r>
              <a:rPr lang="en-US" sz="2000" b="1" dirty="0">
                <a:solidFill>
                  <a:schemeClr val="accent6">
                    <a:lumMod val="50000"/>
                  </a:schemeClr>
                </a:solidFill>
              </a:rPr>
              <a:t>Research Gaps</a:t>
            </a:r>
            <a:endParaRPr lang="en-DE" sz="2000" b="1" dirty="0">
              <a:solidFill>
                <a:schemeClr val="accent6">
                  <a:lumMod val="50000"/>
                </a:schemeClr>
              </a:solidFill>
            </a:endParaRPr>
          </a:p>
        </p:txBody>
      </p:sp>
      <p:sp>
        <p:nvSpPr>
          <p:cNvPr id="6" name="Slide Number Placeholder 5">
            <a:extLst>
              <a:ext uri="{FF2B5EF4-FFF2-40B4-BE49-F238E27FC236}">
                <a16:creationId xmlns:a16="http://schemas.microsoft.com/office/drawing/2014/main" id="{B7A6DAC8-BB09-5405-04BD-02B2AD642CA2}"/>
              </a:ext>
            </a:extLst>
          </p:cNvPr>
          <p:cNvSpPr>
            <a:spLocks noGrp="1"/>
          </p:cNvSpPr>
          <p:nvPr>
            <p:ph type="sldNum" sz="quarter" idx="12"/>
          </p:nvPr>
        </p:nvSpPr>
        <p:spPr>
          <a:xfrm>
            <a:off x="8305017" y="6478903"/>
            <a:ext cx="805995" cy="365125"/>
          </a:xfrm>
        </p:spPr>
        <p:txBody>
          <a:bodyPr/>
          <a:lstStyle/>
          <a:p>
            <a:fld id="{8271DC61-FD4F-6F42-810D-876D2F91EC3B}" type="slidenum">
              <a:rPr lang="de-DE" sz="2000" smtClean="0"/>
              <a:t>9</a:t>
            </a:fld>
            <a:r>
              <a:rPr lang="de-DE" sz="2000" dirty="0"/>
              <a:t> / 36</a:t>
            </a:r>
          </a:p>
        </p:txBody>
      </p:sp>
      <p:pic>
        <p:nvPicPr>
          <p:cNvPr id="9" name="Picture 8">
            <a:extLst>
              <a:ext uri="{FF2B5EF4-FFF2-40B4-BE49-F238E27FC236}">
                <a16:creationId xmlns:a16="http://schemas.microsoft.com/office/drawing/2014/main" id="{DD2B6B3B-947E-5FDD-DA4B-470349689D13}"/>
              </a:ext>
            </a:extLst>
          </p:cNvPr>
          <p:cNvPicPr>
            <a:picLocks noChangeAspect="1"/>
          </p:cNvPicPr>
          <p:nvPr/>
        </p:nvPicPr>
        <p:blipFill>
          <a:blip r:embed="rId3"/>
          <a:stretch>
            <a:fillRect/>
          </a:stretch>
        </p:blipFill>
        <p:spPr>
          <a:xfrm>
            <a:off x="944836" y="4226532"/>
            <a:ext cx="2987305" cy="1797201"/>
          </a:xfrm>
          <a:prstGeom prst="rect">
            <a:avLst/>
          </a:prstGeom>
        </p:spPr>
      </p:pic>
      <p:pic>
        <p:nvPicPr>
          <p:cNvPr id="10" name="Picture 9" descr="A picture containing text, outdoor, road, street&#10;&#10;Description automatically generated">
            <a:extLst>
              <a:ext uri="{FF2B5EF4-FFF2-40B4-BE49-F238E27FC236}">
                <a16:creationId xmlns:a16="http://schemas.microsoft.com/office/drawing/2014/main" id="{0A6A8BEA-86E3-DE99-F366-545A2CA2FEBD}"/>
              </a:ext>
            </a:extLst>
          </p:cNvPr>
          <p:cNvPicPr>
            <a:picLocks noChangeAspect="1"/>
          </p:cNvPicPr>
          <p:nvPr/>
        </p:nvPicPr>
        <p:blipFill>
          <a:blip r:embed="rId4"/>
          <a:stretch>
            <a:fillRect/>
          </a:stretch>
        </p:blipFill>
        <p:spPr>
          <a:xfrm>
            <a:off x="2904319" y="2646778"/>
            <a:ext cx="3261846" cy="1105742"/>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454C8FF9-4498-6E44-36EB-DF8091913796}"/>
              </a:ext>
            </a:extLst>
          </p:cNvPr>
          <p:cNvPicPr>
            <a:picLocks noChangeAspect="1"/>
          </p:cNvPicPr>
          <p:nvPr/>
        </p:nvPicPr>
        <p:blipFill>
          <a:blip r:embed="rId5"/>
          <a:stretch>
            <a:fillRect/>
          </a:stretch>
        </p:blipFill>
        <p:spPr>
          <a:xfrm>
            <a:off x="4051180" y="4211098"/>
            <a:ext cx="4847725" cy="1797201"/>
          </a:xfrm>
          <a:prstGeom prst="rect">
            <a:avLst/>
          </a:prstGeom>
        </p:spPr>
      </p:pic>
    </p:spTree>
    <p:extLst>
      <p:ext uri="{BB962C8B-B14F-4D97-AF65-F5344CB8AC3E}">
        <p14:creationId xmlns:p14="http://schemas.microsoft.com/office/powerpoint/2010/main" val="39677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1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1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fade">
                                      <p:cBhvr>
                                        <p:cTn id="31" dur="1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Design">
  <a:themeElements>
    <a:clrScheme name="TU KL">
      <a:dk1>
        <a:sysClr val="windowText" lastClr="000000"/>
      </a:dk1>
      <a:lt1>
        <a:sysClr val="window" lastClr="FFFFFF"/>
      </a:lt1>
      <a:dk2>
        <a:srgbClr val="005F8C"/>
      </a:dk2>
      <a:lt2>
        <a:srgbClr val="EEECE1"/>
      </a:lt2>
      <a:accent1>
        <a:srgbClr val="B92819"/>
      </a:accent1>
      <a:accent2>
        <a:srgbClr val="827D78"/>
      </a:accent2>
      <a:accent3>
        <a:srgbClr val="C3BEB9"/>
      </a:accent3>
      <a:accent4>
        <a:srgbClr val="828C96"/>
      </a:accent4>
      <a:accent5>
        <a:srgbClr val="C3C8C8"/>
      </a:accent5>
      <a:accent6>
        <a:srgbClr val="82AFC8"/>
      </a:accent6>
      <a:hlink>
        <a:srgbClr val="C80096"/>
      </a:hlink>
      <a:folHlink>
        <a:srgbClr val="AA00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12499</TotalTime>
  <Words>9222</Words>
  <Application>Microsoft Office PowerPoint</Application>
  <PresentationFormat>On-screen Show (4:3)</PresentationFormat>
  <Paragraphs>1035</Paragraphs>
  <Slides>75</Slides>
  <Notes>62</Notes>
  <HiddenSlides>38</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75</vt:i4>
      </vt:variant>
    </vt:vector>
  </HeadingPairs>
  <TitlesOfParts>
    <vt:vector size="91" baseType="lpstr">
      <vt:lpstr>Arial</vt:lpstr>
      <vt:lpstr>Calibri</vt:lpstr>
      <vt:lpstr>charter</vt:lpstr>
      <vt:lpstr>CMMI10</vt:lpstr>
      <vt:lpstr>CMMI7</vt:lpstr>
      <vt:lpstr>CMR10</vt:lpstr>
      <vt:lpstr>CMR8</vt:lpstr>
      <vt:lpstr>CMR9</vt:lpstr>
      <vt:lpstr>CMTI10</vt:lpstr>
      <vt:lpstr>Consolas</vt:lpstr>
      <vt:lpstr>Courier New</vt:lpstr>
      <vt:lpstr>FreightSans</vt:lpstr>
      <vt:lpstr>Helvetica</vt:lpstr>
      <vt:lpstr>MSBM10</vt:lpstr>
      <vt:lpstr>Wingdings</vt:lpstr>
      <vt:lpstr>1_Office-Design</vt:lpstr>
      <vt:lpstr>Master Thesis   Object Detection Using Transformer Fusion And Detection Transformer On Multi-Sensor Data For Automated Driving</vt:lpstr>
      <vt:lpstr>Outline</vt:lpstr>
      <vt:lpstr>Motivation</vt:lpstr>
      <vt:lpstr>Outline</vt:lpstr>
      <vt:lpstr>Transformer Fusion (TransFuser)</vt:lpstr>
      <vt:lpstr>Detection Transformer (DeTr)</vt:lpstr>
      <vt:lpstr>Detection Transformer (DeTr)</vt:lpstr>
      <vt:lpstr>Outline</vt:lpstr>
      <vt:lpstr>Research Gaps</vt:lpstr>
      <vt:lpstr>Research Gaps</vt:lpstr>
      <vt:lpstr>Research Gaps</vt:lpstr>
      <vt:lpstr>Research Gaps</vt:lpstr>
      <vt:lpstr>Outline</vt:lpstr>
      <vt:lpstr>Baseline DeTr Model</vt:lpstr>
      <vt:lpstr>TransFuserDeTr Model</vt:lpstr>
      <vt:lpstr>TransFuserDeTr Model: BEV Generation</vt:lpstr>
      <vt:lpstr>TransFuserDeTr Model</vt:lpstr>
      <vt:lpstr>Kitti Dataset: Different Splits</vt:lpstr>
      <vt:lpstr>Kitti Dataset: Different Splits</vt:lpstr>
      <vt:lpstr>Transfer Learning using NuScenes</vt:lpstr>
      <vt:lpstr>Outline</vt:lpstr>
      <vt:lpstr>Baseline DeTr Model</vt:lpstr>
      <vt:lpstr>TransFuserDeTr Model</vt:lpstr>
      <vt:lpstr>TransFuserDeTr Model</vt:lpstr>
      <vt:lpstr>TransFuserDeTr Model</vt:lpstr>
      <vt:lpstr>TransFuserDeTr Model</vt:lpstr>
      <vt:lpstr>TransFuserDeTr Model: Different Splits</vt:lpstr>
      <vt:lpstr>Transfer Learning using NuScenes</vt:lpstr>
      <vt:lpstr>SOTA Comparison</vt:lpstr>
      <vt:lpstr>Outline</vt:lpstr>
      <vt:lpstr>Qualitative Results</vt:lpstr>
      <vt:lpstr>Outline</vt:lpstr>
      <vt:lpstr>Conclusion</vt:lpstr>
      <vt:lpstr>Future Work</vt:lpstr>
      <vt:lpstr>References</vt:lpstr>
      <vt:lpstr>References</vt:lpstr>
      <vt:lpstr>Thank You</vt:lpstr>
      <vt:lpstr>Analytical DeTr</vt:lpstr>
      <vt:lpstr>DETR Annotation</vt:lpstr>
      <vt:lpstr>DETR Loss</vt:lpstr>
      <vt:lpstr>DETR Loss</vt:lpstr>
      <vt:lpstr>Bipartite Matching</vt:lpstr>
      <vt:lpstr>Related Work: Transformer</vt:lpstr>
      <vt:lpstr>Attention Mechanism</vt:lpstr>
      <vt:lpstr>Multi Head - Attention Mechanism</vt:lpstr>
      <vt:lpstr>Multi Head - Attention Mechanism</vt:lpstr>
      <vt:lpstr>Final Linear Layer</vt:lpstr>
      <vt:lpstr>Position Encoding</vt:lpstr>
      <vt:lpstr>Encoder</vt:lpstr>
      <vt:lpstr>Layer Normalisation</vt:lpstr>
      <vt:lpstr>Decoder</vt:lpstr>
      <vt:lpstr>CLOCs</vt:lpstr>
      <vt:lpstr>Generalised IoU Loss</vt:lpstr>
      <vt:lpstr>Dataset: Kitti</vt:lpstr>
      <vt:lpstr>Dataset: Kitti Evaluation</vt:lpstr>
      <vt:lpstr>Dataset: Kitti</vt:lpstr>
      <vt:lpstr>Dataset: NuScenes</vt:lpstr>
      <vt:lpstr>Dataset: NuScenes Evaluation</vt:lpstr>
      <vt:lpstr>Dataset: NuScenes</vt:lpstr>
      <vt:lpstr>Kitti to COCO</vt:lpstr>
      <vt:lpstr>Kitti to COCO</vt:lpstr>
      <vt:lpstr>Faster- RCNN</vt:lpstr>
      <vt:lpstr>YOLO</vt:lpstr>
      <vt:lpstr>TransFuserDeTr Model</vt:lpstr>
      <vt:lpstr>TransFuserDeTr Model</vt:lpstr>
      <vt:lpstr>TransFuserDeTr Model</vt:lpstr>
      <vt:lpstr>SOTA Comparison</vt:lpstr>
      <vt:lpstr>AVOD</vt:lpstr>
      <vt:lpstr>AVOD - FPN</vt:lpstr>
      <vt:lpstr>Fast-CLOCs</vt:lpstr>
      <vt:lpstr>PFF3D</vt:lpstr>
      <vt:lpstr>PointPainting</vt:lpstr>
      <vt:lpstr>Qualitative Results</vt:lpstr>
      <vt:lpstr>Qualitative Results</vt:lpstr>
      <vt:lpstr>Qualitative Results</vt:lpstr>
    </vt:vector>
  </TitlesOfParts>
  <Company>Bfw Werbeagentur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Joe Tremmel</dc:creator>
  <cp:lastModifiedBy>ms002259@mslic.uni-kl.de</cp:lastModifiedBy>
  <cp:revision>1254</cp:revision>
  <dcterms:created xsi:type="dcterms:W3CDTF">2014-06-30T10:01:41Z</dcterms:created>
  <dcterms:modified xsi:type="dcterms:W3CDTF">2022-06-28T09:40:09Z</dcterms:modified>
</cp:coreProperties>
</file>